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1070" r:id="rId3"/>
    <p:sldId id="1110" r:id="rId4"/>
    <p:sldId id="1111" r:id="rId5"/>
    <p:sldId id="1051" r:id="rId6"/>
    <p:sldId id="1052" r:id="rId7"/>
    <p:sldId id="300" r:id="rId8"/>
    <p:sldId id="1049" r:id="rId9"/>
    <p:sldId id="1117" r:id="rId10"/>
    <p:sldId id="847" r:id="rId11"/>
    <p:sldId id="260" r:id="rId12"/>
    <p:sldId id="261" r:id="rId13"/>
    <p:sldId id="1116" r:id="rId14"/>
    <p:sldId id="1046" r:id="rId15"/>
    <p:sldId id="775" r:id="rId16"/>
    <p:sldId id="417" r:id="rId17"/>
    <p:sldId id="415" r:id="rId18"/>
    <p:sldId id="258" r:id="rId19"/>
    <p:sldId id="1061" r:id="rId20"/>
    <p:sldId id="812" r:id="rId21"/>
    <p:sldId id="813" r:id="rId22"/>
    <p:sldId id="1069" r:id="rId23"/>
    <p:sldId id="814" r:id="rId24"/>
    <p:sldId id="1112" r:id="rId25"/>
    <p:sldId id="1064" r:id="rId26"/>
    <p:sldId id="1097" r:id="rId27"/>
    <p:sldId id="1094" r:id="rId28"/>
    <p:sldId id="1063" r:id="rId29"/>
    <p:sldId id="1098" r:id="rId30"/>
    <p:sldId id="1071" r:id="rId31"/>
    <p:sldId id="1078" r:id="rId32"/>
    <p:sldId id="1072" r:id="rId33"/>
    <p:sldId id="1068" r:id="rId34"/>
    <p:sldId id="262" r:id="rId35"/>
    <p:sldId id="1060" r:id="rId36"/>
    <p:sldId id="1008" r:id="rId37"/>
    <p:sldId id="1086" r:id="rId38"/>
    <p:sldId id="1073" r:id="rId39"/>
    <p:sldId id="1082" r:id="rId40"/>
    <p:sldId id="1088" r:id="rId41"/>
    <p:sldId id="1087" r:id="rId42"/>
    <p:sldId id="264" r:id="rId43"/>
    <p:sldId id="792" r:id="rId44"/>
    <p:sldId id="269" r:id="rId45"/>
    <p:sldId id="265" r:id="rId46"/>
    <p:sldId id="266" r:id="rId47"/>
    <p:sldId id="1074" r:id="rId48"/>
    <p:sldId id="1083" r:id="rId49"/>
    <p:sldId id="1075" r:id="rId50"/>
    <p:sldId id="1099" r:id="rId51"/>
    <p:sldId id="1066" r:id="rId52"/>
    <p:sldId id="1076" r:id="rId53"/>
    <p:sldId id="1079" r:id="rId54"/>
    <p:sldId id="1100" r:id="rId55"/>
    <p:sldId id="1101" r:id="rId56"/>
    <p:sldId id="1102" r:id="rId57"/>
    <p:sldId id="1089" r:id="rId58"/>
    <p:sldId id="1103" r:id="rId59"/>
    <p:sldId id="1104" r:id="rId60"/>
    <p:sldId id="1105" r:id="rId61"/>
    <p:sldId id="1084" r:id="rId62"/>
    <p:sldId id="1085" r:id="rId63"/>
    <p:sldId id="790" r:id="rId64"/>
    <p:sldId id="1090" r:id="rId65"/>
    <p:sldId id="288" r:id="rId66"/>
    <p:sldId id="1091" r:id="rId67"/>
    <p:sldId id="1092" r:id="rId68"/>
    <p:sldId id="267" r:id="rId69"/>
    <p:sldId id="294" r:id="rId70"/>
    <p:sldId id="272" r:id="rId71"/>
    <p:sldId id="289" r:id="rId72"/>
    <p:sldId id="291" r:id="rId73"/>
    <p:sldId id="290" r:id="rId74"/>
    <p:sldId id="292" r:id="rId75"/>
    <p:sldId id="293" r:id="rId76"/>
    <p:sldId id="1113" r:id="rId77"/>
    <p:sldId id="1054" r:id="rId78"/>
    <p:sldId id="1081" r:id="rId79"/>
    <p:sldId id="307" r:id="rId80"/>
    <p:sldId id="1109" r:id="rId81"/>
    <p:sldId id="1080" r:id="rId82"/>
    <p:sldId id="1106" r:id="rId83"/>
    <p:sldId id="263" r:id="rId84"/>
    <p:sldId id="823" r:id="rId85"/>
    <p:sldId id="973" r:id="rId86"/>
    <p:sldId id="951" r:id="rId87"/>
    <p:sldId id="1114" r:id="rId88"/>
    <p:sldId id="1108" r:id="rId89"/>
    <p:sldId id="1055" r:id="rId90"/>
    <p:sldId id="1050" r:id="rId91"/>
    <p:sldId id="295" r:id="rId92"/>
    <p:sldId id="297" r:id="rId93"/>
    <p:sldId id="1059" r:id="rId94"/>
    <p:sldId id="974" r:id="rId95"/>
    <p:sldId id="750" r:id="rId96"/>
    <p:sldId id="1056" r:id="rId97"/>
    <p:sldId id="407" r:id="rId9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經篤" initials="王經篤" lastIdx="4" clrIdx="0"/>
  <p:cmAuthor id="2" name="Microsoft Office 使用者" initials="Office" lastIdx="2" clrIdx="1"/>
  <p:cmAuthor id="3" name=" 王經篤" initials="王經篤" lastIdx="2" clrIdx="2">
    <p:extLst>
      <p:ext uri="{19B8F6BF-5375-455C-9EA6-DF929625EA0E}">
        <p15:presenceInfo xmlns:p15="http://schemas.microsoft.com/office/powerpoint/2012/main" userId=" 王經篤" providerId="None"/>
      </p:ext>
    </p:extLst>
  </p:cmAuthor>
  <p:cmAuthor id="4" name="Microsoft Office User" initials="MOU" lastIdx="1" clrIdx="3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4F0F"/>
    <a:srgbClr val="C7E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3"/>
    <p:restoredTop sz="93475" autoAdjust="0"/>
  </p:normalViewPr>
  <p:slideViewPr>
    <p:cSldViewPr>
      <p:cViewPr varScale="1">
        <p:scale>
          <a:sx n="122" d="100"/>
          <a:sy n="122" d="100"/>
        </p:scale>
        <p:origin x="23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12-10T21:34:13.415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1-23T16:05:33.247" idx="1">
    <p:pos x="5472" y="173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F26349-28E3-D041-A72C-BB10C8603340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5376F65-603E-924D-A91F-7C4BF3BCC792}">
      <dgm:prSet phldrT="[文字]"/>
      <dgm:spPr/>
      <dgm:t>
        <a:bodyPr/>
        <a:lstStyle/>
        <a:p>
          <a:r>
            <a:rPr lang="en-US" altLang="zh-TW" dirty="0"/>
            <a:t>Artificial Intelligence</a:t>
          </a:r>
          <a:endParaRPr lang="zh-TW" altLang="en-US" dirty="0"/>
        </a:p>
      </dgm:t>
    </dgm:pt>
    <dgm:pt modelId="{B7CA20BD-8A91-C042-A7E1-22789D0D5C3D}" type="parTrans" cxnId="{13411041-ED60-0D4E-8C14-9100BAF6113D}">
      <dgm:prSet/>
      <dgm:spPr/>
      <dgm:t>
        <a:bodyPr/>
        <a:lstStyle/>
        <a:p>
          <a:endParaRPr lang="zh-TW" altLang="en-US"/>
        </a:p>
      </dgm:t>
    </dgm:pt>
    <dgm:pt modelId="{296EF9BF-85DB-A147-87AE-7CC547B0BBEF}" type="sibTrans" cxnId="{13411041-ED60-0D4E-8C14-9100BAF6113D}">
      <dgm:prSet/>
      <dgm:spPr/>
      <dgm:t>
        <a:bodyPr/>
        <a:lstStyle/>
        <a:p>
          <a:endParaRPr lang="zh-TW" altLang="en-US"/>
        </a:p>
      </dgm:t>
    </dgm:pt>
    <dgm:pt modelId="{34EC3762-B723-1041-B874-EF564C44DE9A}">
      <dgm:prSet phldrT="[文字]"/>
      <dgm:spPr/>
      <dgm:t>
        <a:bodyPr/>
        <a:lstStyle/>
        <a:p>
          <a:r>
            <a:rPr lang="en-US" altLang="zh-TW" dirty="0"/>
            <a:t>Big Data</a:t>
          </a:r>
          <a:endParaRPr lang="zh-TW" altLang="en-US" dirty="0"/>
        </a:p>
      </dgm:t>
    </dgm:pt>
    <dgm:pt modelId="{0FC8C0A4-DC77-5B4D-B625-FC8716D6E923}" type="parTrans" cxnId="{C7F106EC-52C8-AB4E-88D4-9AFDDADA1A69}">
      <dgm:prSet/>
      <dgm:spPr/>
      <dgm:t>
        <a:bodyPr/>
        <a:lstStyle/>
        <a:p>
          <a:endParaRPr lang="zh-TW" altLang="en-US"/>
        </a:p>
      </dgm:t>
    </dgm:pt>
    <dgm:pt modelId="{4CD08880-8A15-7D4A-B2DC-071BD889BF31}" type="sibTrans" cxnId="{C7F106EC-52C8-AB4E-88D4-9AFDDADA1A69}">
      <dgm:prSet/>
      <dgm:spPr/>
      <dgm:t>
        <a:bodyPr/>
        <a:lstStyle/>
        <a:p>
          <a:endParaRPr lang="zh-TW" altLang="en-US"/>
        </a:p>
      </dgm:t>
    </dgm:pt>
    <dgm:pt modelId="{D3944B12-7E1F-8A44-90AD-79EDBC07CBF7}">
      <dgm:prSet phldrT="[文字]"/>
      <dgm:spPr/>
      <dgm:t>
        <a:bodyPr/>
        <a:lstStyle/>
        <a:p>
          <a:r>
            <a:rPr lang="en-US" altLang="zh-TW" dirty="0"/>
            <a:t>Cloud Computing</a:t>
          </a:r>
          <a:endParaRPr lang="zh-TW" altLang="en-US" dirty="0"/>
        </a:p>
      </dgm:t>
    </dgm:pt>
    <dgm:pt modelId="{CAB9522E-10FC-EF43-A3B0-8FD40346427A}" type="parTrans" cxnId="{13608E6E-B40A-F94A-ABAE-BF99DF93E228}">
      <dgm:prSet/>
      <dgm:spPr/>
      <dgm:t>
        <a:bodyPr/>
        <a:lstStyle/>
        <a:p>
          <a:endParaRPr lang="zh-TW" altLang="en-US"/>
        </a:p>
      </dgm:t>
    </dgm:pt>
    <dgm:pt modelId="{271A30D3-C573-B04D-BD19-A99F48B74BED}" type="sibTrans" cxnId="{13608E6E-B40A-F94A-ABAE-BF99DF93E228}">
      <dgm:prSet/>
      <dgm:spPr/>
      <dgm:t>
        <a:bodyPr/>
        <a:lstStyle/>
        <a:p>
          <a:endParaRPr lang="zh-TW" altLang="en-US"/>
        </a:p>
      </dgm:t>
    </dgm:pt>
    <dgm:pt modelId="{F4033CB6-8F43-EB4F-A616-B65663F46D0B}">
      <dgm:prSet phldrT="[文字]"/>
      <dgm:spPr/>
      <dgm:t>
        <a:bodyPr/>
        <a:lstStyle/>
        <a:p>
          <a:r>
            <a:rPr lang="en-US" altLang="zh-TW" dirty="0"/>
            <a:t>Machine Learning </a:t>
          </a:r>
          <a:endParaRPr lang="zh-TW" altLang="en-US" dirty="0"/>
        </a:p>
      </dgm:t>
    </dgm:pt>
    <dgm:pt modelId="{90D31576-679B-8B4A-9ACE-EB9217060E26}" type="parTrans" cxnId="{89F9D0CC-B69E-2546-B30B-600AB6111280}">
      <dgm:prSet/>
      <dgm:spPr/>
      <dgm:t>
        <a:bodyPr/>
        <a:lstStyle/>
        <a:p>
          <a:endParaRPr lang="zh-TW" altLang="en-US"/>
        </a:p>
      </dgm:t>
    </dgm:pt>
    <dgm:pt modelId="{2851D7C2-0A9A-0247-A0FC-172CEF41E4ED}" type="sibTrans" cxnId="{89F9D0CC-B69E-2546-B30B-600AB6111280}">
      <dgm:prSet/>
      <dgm:spPr/>
      <dgm:t>
        <a:bodyPr/>
        <a:lstStyle/>
        <a:p>
          <a:endParaRPr lang="zh-TW" altLang="en-US"/>
        </a:p>
      </dgm:t>
    </dgm:pt>
    <dgm:pt modelId="{5F99F8B2-9FDE-7A4A-BCB1-BF8C17F8D195}" type="pres">
      <dgm:prSet presAssocID="{B4F26349-28E3-D041-A72C-BB10C860334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66865F7-EE79-9549-91E2-9ACF165725A0}" type="pres">
      <dgm:prSet presAssocID="{D5376F65-603E-924D-A91F-7C4BF3BCC792}" presName="hierRoot1" presStyleCnt="0">
        <dgm:presLayoutVars>
          <dgm:hierBranch val="init"/>
        </dgm:presLayoutVars>
      </dgm:prSet>
      <dgm:spPr/>
    </dgm:pt>
    <dgm:pt modelId="{2F48C2E5-0962-6C4E-B3E8-7316F3CC3946}" type="pres">
      <dgm:prSet presAssocID="{D5376F65-603E-924D-A91F-7C4BF3BCC792}" presName="rootComposite1" presStyleCnt="0"/>
      <dgm:spPr/>
    </dgm:pt>
    <dgm:pt modelId="{1E2823F1-AA86-5946-A844-18F825080088}" type="pres">
      <dgm:prSet presAssocID="{D5376F65-603E-924D-A91F-7C4BF3BCC792}" presName="rootText1" presStyleLbl="node0" presStyleIdx="0" presStyleCnt="1" custScaleX="199601" custLinFactNeighborX="2546" custLinFactNeighborY="-61856">
        <dgm:presLayoutVars>
          <dgm:chPref val="3"/>
        </dgm:presLayoutVars>
      </dgm:prSet>
      <dgm:spPr/>
    </dgm:pt>
    <dgm:pt modelId="{6656D772-F550-C04A-85E3-F92C78C1377C}" type="pres">
      <dgm:prSet presAssocID="{D5376F65-603E-924D-A91F-7C4BF3BCC792}" presName="rootConnector1" presStyleLbl="node1" presStyleIdx="0" presStyleCnt="0"/>
      <dgm:spPr/>
    </dgm:pt>
    <dgm:pt modelId="{D606168F-6A29-9A49-AA9F-C7AF28FEF89A}" type="pres">
      <dgm:prSet presAssocID="{D5376F65-603E-924D-A91F-7C4BF3BCC792}" presName="hierChild2" presStyleCnt="0"/>
      <dgm:spPr/>
    </dgm:pt>
    <dgm:pt modelId="{654DA6E3-D64F-FA4E-8B1D-54DF10AD137B}" type="pres">
      <dgm:prSet presAssocID="{0FC8C0A4-DC77-5B4D-B625-FC8716D6E923}" presName="Name37" presStyleLbl="parChTrans1D2" presStyleIdx="0" presStyleCnt="3"/>
      <dgm:spPr/>
    </dgm:pt>
    <dgm:pt modelId="{AF38CD9A-55AE-9945-8B0D-CC757105DB11}" type="pres">
      <dgm:prSet presAssocID="{34EC3762-B723-1041-B874-EF564C44DE9A}" presName="hierRoot2" presStyleCnt="0">
        <dgm:presLayoutVars>
          <dgm:hierBranch val="init"/>
        </dgm:presLayoutVars>
      </dgm:prSet>
      <dgm:spPr/>
    </dgm:pt>
    <dgm:pt modelId="{6467BE58-3CEF-794C-AD1B-B4A6E41C20AA}" type="pres">
      <dgm:prSet presAssocID="{34EC3762-B723-1041-B874-EF564C44DE9A}" presName="rootComposite" presStyleCnt="0"/>
      <dgm:spPr/>
    </dgm:pt>
    <dgm:pt modelId="{63101753-A92A-BB4E-92F7-AAAB307EF0A2}" type="pres">
      <dgm:prSet presAssocID="{34EC3762-B723-1041-B874-EF564C44DE9A}" presName="rootText" presStyleLbl="node2" presStyleIdx="0" presStyleCnt="3">
        <dgm:presLayoutVars>
          <dgm:chPref val="3"/>
        </dgm:presLayoutVars>
      </dgm:prSet>
      <dgm:spPr/>
    </dgm:pt>
    <dgm:pt modelId="{FB5A1EE7-B54A-FC49-B46D-75AC4E450D79}" type="pres">
      <dgm:prSet presAssocID="{34EC3762-B723-1041-B874-EF564C44DE9A}" presName="rootConnector" presStyleLbl="node2" presStyleIdx="0" presStyleCnt="3"/>
      <dgm:spPr/>
    </dgm:pt>
    <dgm:pt modelId="{488EB52E-C966-9640-B302-9656B89A7DA6}" type="pres">
      <dgm:prSet presAssocID="{34EC3762-B723-1041-B874-EF564C44DE9A}" presName="hierChild4" presStyleCnt="0"/>
      <dgm:spPr/>
    </dgm:pt>
    <dgm:pt modelId="{587CDFC4-815B-9649-B5B8-4384BB1D91B8}" type="pres">
      <dgm:prSet presAssocID="{34EC3762-B723-1041-B874-EF564C44DE9A}" presName="hierChild5" presStyleCnt="0"/>
      <dgm:spPr/>
    </dgm:pt>
    <dgm:pt modelId="{96CA3C71-B162-5A48-884C-9C0416031352}" type="pres">
      <dgm:prSet presAssocID="{CAB9522E-10FC-EF43-A3B0-8FD40346427A}" presName="Name37" presStyleLbl="parChTrans1D2" presStyleIdx="1" presStyleCnt="3"/>
      <dgm:spPr/>
    </dgm:pt>
    <dgm:pt modelId="{745A580F-98DB-FC46-B2B3-D117E2CCF608}" type="pres">
      <dgm:prSet presAssocID="{D3944B12-7E1F-8A44-90AD-79EDBC07CBF7}" presName="hierRoot2" presStyleCnt="0">
        <dgm:presLayoutVars>
          <dgm:hierBranch val="init"/>
        </dgm:presLayoutVars>
      </dgm:prSet>
      <dgm:spPr/>
    </dgm:pt>
    <dgm:pt modelId="{C547AEE9-25EA-B145-B762-E58F75A4D223}" type="pres">
      <dgm:prSet presAssocID="{D3944B12-7E1F-8A44-90AD-79EDBC07CBF7}" presName="rootComposite" presStyleCnt="0"/>
      <dgm:spPr/>
    </dgm:pt>
    <dgm:pt modelId="{19E5C290-2B20-4844-A7F7-8B72C9EF70AD}" type="pres">
      <dgm:prSet presAssocID="{D3944B12-7E1F-8A44-90AD-79EDBC07CBF7}" presName="rootText" presStyleLbl="node2" presStyleIdx="1" presStyleCnt="3">
        <dgm:presLayoutVars>
          <dgm:chPref val="3"/>
        </dgm:presLayoutVars>
      </dgm:prSet>
      <dgm:spPr/>
    </dgm:pt>
    <dgm:pt modelId="{EF713728-CDF1-174F-998D-03A5D7F4430E}" type="pres">
      <dgm:prSet presAssocID="{D3944B12-7E1F-8A44-90AD-79EDBC07CBF7}" presName="rootConnector" presStyleLbl="node2" presStyleIdx="1" presStyleCnt="3"/>
      <dgm:spPr/>
    </dgm:pt>
    <dgm:pt modelId="{32ED47FF-7D8D-A64A-93C2-55D47997E0B2}" type="pres">
      <dgm:prSet presAssocID="{D3944B12-7E1F-8A44-90AD-79EDBC07CBF7}" presName="hierChild4" presStyleCnt="0"/>
      <dgm:spPr/>
    </dgm:pt>
    <dgm:pt modelId="{668650D1-1B5A-1B47-97E7-652D9018AC05}" type="pres">
      <dgm:prSet presAssocID="{D3944B12-7E1F-8A44-90AD-79EDBC07CBF7}" presName="hierChild5" presStyleCnt="0"/>
      <dgm:spPr/>
    </dgm:pt>
    <dgm:pt modelId="{674B20AC-0134-BA47-8D35-E87D90EE38EE}" type="pres">
      <dgm:prSet presAssocID="{90D31576-679B-8B4A-9ACE-EB9217060E26}" presName="Name37" presStyleLbl="parChTrans1D2" presStyleIdx="2" presStyleCnt="3"/>
      <dgm:spPr/>
    </dgm:pt>
    <dgm:pt modelId="{DD466A32-AA1A-F549-BCDE-C33AD2B6CAB7}" type="pres">
      <dgm:prSet presAssocID="{F4033CB6-8F43-EB4F-A616-B65663F46D0B}" presName="hierRoot2" presStyleCnt="0">
        <dgm:presLayoutVars>
          <dgm:hierBranch val="init"/>
        </dgm:presLayoutVars>
      </dgm:prSet>
      <dgm:spPr/>
    </dgm:pt>
    <dgm:pt modelId="{0A35C736-3E55-BB4E-B941-DEABF2391717}" type="pres">
      <dgm:prSet presAssocID="{F4033CB6-8F43-EB4F-A616-B65663F46D0B}" presName="rootComposite" presStyleCnt="0"/>
      <dgm:spPr/>
    </dgm:pt>
    <dgm:pt modelId="{76D430CD-5BC3-594F-AC05-AD06ACD4F50D}" type="pres">
      <dgm:prSet presAssocID="{F4033CB6-8F43-EB4F-A616-B65663F46D0B}" presName="rootText" presStyleLbl="node2" presStyleIdx="2" presStyleCnt="3">
        <dgm:presLayoutVars>
          <dgm:chPref val="3"/>
        </dgm:presLayoutVars>
      </dgm:prSet>
      <dgm:spPr/>
    </dgm:pt>
    <dgm:pt modelId="{0D6C87DB-AD76-CE4E-B194-7701E8058B81}" type="pres">
      <dgm:prSet presAssocID="{F4033CB6-8F43-EB4F-A616-B65663F46D0B}" presName="rootConnector" presStyleLbl="node2" presStyleIdx="2" presStyleCnt="3"/>
      <dgm:spPr/>
    </dgm:pt>
    <dgm:pt modelId="{43D2FA71-25E4-274B-94EA-8E4EEB4B7F57}" type="pres">
      <dgm:prSet presAssocID="{F4033CB6-8F43-EB4F-A616-B65663F46D0B}" presName="hierChild4" presStyleCnt="0"/>
      <dgm:spPr/>
    </dgm:pt>
    <dgm:pt modelId="{B6BE4C47-5B12-E84F-ADB8-BCCC22A83C75}" type="pres">
      <dgm:prSet presAssocID="{F4033CB6-8F43-EB4F-A616-B65663F46D0B}" presName="hierChild5" presStyleCnt="0"/>
      <dgm:spPr/>
    </dgm:pt>
    <dgm:pt modelId="{B2A8DE68-AAD0-3845-BEF8-7BBF8CF8B0A5}" type="pres">
      <dgm:prSet presAssocID="{D5376F65-603E-924D-A91F-7C4BF3BCC792}" presName="hierChild3" presStyleCnt="0"/>
      <dgm:spPr/>
    </dgm:pt>
  </dgm:ptLst>
  <dgm:cxnLst>
    <dgm:cxn modelId="{A0358708-2E8D-1242-8D25-694987EBD923}" type="presOf" srcId="{34EC3762-B723-1041-B874-EF564C44DE9A}" destId="{FB5A1EE7-B54A-FC49-B46D-75AC4E450D79}" srcOrd="1" destOrd="0" presId="urn:microsoft.com/office/officeart/2005/8/layout/orgChart1"/>
    <dgm:cxn modelId="{7F540D0B-4079-F540-B12E-39DB454434EE}" type="presOf" srcId="{F4033CB6-8F43-EB4F-A616-B65663F46D0B}" destId="{76D430CD-5BC3-594F-AC05-AD06ACD4F50D}" srcOrd="0" destOrd="0" presId="urn:microsoft.com/office/officeart/2005/8/layout/orgChart1"/>
    <dgm:cxn modelId="{103EA826-4ECA-D04A-AAD8-9BA339FA58C7}" type="presOf" srcId="{0FC8C0A4-DC77-5B4D-B625-FC8716D6E923}" destId="{654DA6E3-D64F-FA4E-8B1D-54DF10AD137B}" srcOrd="0" destOrd="0" presId="urn:microsoft.com/office/officeart/2005/8/layout/orgChart1"/>
    <dgm:cxn modelId="{B5668A38-FFE1-BA4F-B1D8-8170C373C1ED}" type="presOf" srcId="{D3944B12-7E1F-8A44-90AD-79EDBC07CBF7}" destId="{EF713728-CDF1-174F-998D-03A5D7F4430E}" srcOrd="1" destOrd="0" presId="urn:microsoft.com/office/officeart/2005/8/layout/orgChart1"/>
    <dgm:cxn modelId="{EEE2A93B-C452-F24E-AAC9-9CF95F48360A}" type="presOf" srcId="{34EC3762-B723-1041-B874-EF564C44DE9A}" destId="{63101753-A92A-BB4E-92F7-AAAB307EF0A2}" srcOrd="0" destOrd="0" presId="urn:microsoft.com/office/officeart/2005/8/layout/orgChart1"/>
    <dgm:cxn modelId="{13411041-ED60-0D4E-8C14-9100BAF6113D}" srcId="{B4F26349-28E3-D041-A72C-BB10C8603340}" destId="{D5376F65-603E-924D-A91F-7C4BF3BCC792}" srcOrd="0" destOrd="0" parTransId="{B7CA20BD-8A91-C042-A7E1-22789D0D5C3D}" sibTransId="{296EF9BF-85DB-A147-87AE-7CC547B0BBEF}"/>
    <dgm:cxn modelId="{BB4DF544-665D-0B4A-B052-29FBA5C83F68}" type="presOf" srcId="{90D31576-679B-8B4A-9ACE-EB9217060E26}" destId="{674B20AC-0134-BA47-8D35-E87D90EE38EE}" srcOrd="0" destOrd="0" presId="urn:microsoft.com/office/officeart/2005/8/layout/orgChart1"/>
    <dgm:cxn modelId="{EB51504E-0DCB-D941-B6CB-BA82AE28B17A}" type="presOf" srcId="{F4033CB6-8F43-EB4F-A616-B65663F46D0B}" destId="{0D6C87DB-AD76-CE4E-B194-7701E8058B81}" srcOrd="1" destOrd="0" presId="urn:microsoft.com/office/officeart/2005/8/layout/orgChart1"/>
    <dgm:cxn modelId="{09FB5360-1494-E241-B6BF-1BDD98DB8517}" type="presOf" srcId="{D5376F65-603E-924D-A91F-7C4BF3BCC792}" destId="{1E2823F1-AA86-5946-A844-18F825080088}" srcOrd="0" destOrd="0" presId="urn:microsoft.com/office/officeart/2005/8/layout/orgChart1"/>
    <dgm:cxn modelId="{93D5796A-A4F9-A046-928B-1D9AF550DE6B}" type="presOf" srcId="{B4F26349-28E3-D041-A72C-BB10C8603340}" destId="{5F99F8B2-9FDE-7A4A-BCB1-BF8C17F8D195}" srcOrd="0" destOrd="0" presId="urn:microsoft.com/office/officeart/2005/8/layout/orgChart1"/>
    <dgm:cxn modelId="{13608E6E-B40A-F94A-ABAE-BF99DF93E228}" srcId="{D5376F65-603E-924D-A91F-7C4BF3BCC792}" destId="{D3944B12-7E1F-8A44-90AD-79EDBC07CBF7}" srcOrd="1" destOrd="0" parTransId="{CAB9522E-10FC-EF43-A3B0-8FD40346427A}" sibTransId="{271A30D3-C573-B04D-BD19-A99F48B74BED}"/>
    <dgm:cxn modelId="{0FB31E71-BFDD-B048-B310-1E1C1AD35307}" type="presOf" srcId="{D5376F65-603E-924D-A91F-7C4BF3BCC792}" destId="{6656D772-F550-C04A-85E3-F92C78C1377C}" srcOrd="1" destOrd="0" presId="urn:microsoft.com/office/officeart/2005/8/layout/orgChart1"/>
    <dgm:cxn modelId="{CE5FDDB7-12D8-8F48-B725-F29076B47F9E}" type="presOf" srcId="{CAB9522E-10FC-EF43-A3B0-8FD40346427A}" destId="{96CA3C71-B162-5A48-884C-9C0416031352}" srcOrd="0" destOrd="0" presId="urn:microsoft.com/office/officeart/2005/8/layout/orgChart1"/>
    <dgm:cxn modelId="{89F9D0CC-B69E-2546-B30B-600AB6111280}" srcId="{D5376F65-603E-924D-A91F-7C4BF3BCC792}" destId="{F4033CB6-8F43-EB4F-A616-B65663F46D0B}" srcOrd="2" destOrd="0" parTransId="{90D31576-679B-8B4A-9ACE-EB9217060E26}" sibTransId="{2851D7C2-0A9A-0247-A0FC-172CEF41E4ED}"/>
    <dgm:cxn modelId="{44BB1BE6-C6B5-5248-8444-DA92163DC016}" type="presOf" srcId="{D3944B12-7E1F-8A44-90AD-79EDBC07CBF7}" destId="{19E5C290-2B20-4844-A7F7-8B72C9EF70AD}" srcOrd="0" destOrd="0" presId="urn:microsoft.com/office/officeart/2005/8/layout/orgChart1"/>
    <dgm:cxn modelId="{C7F106EC-52C8-AB4E-88D4-9AFDDADA1A69}" srcId="{D5376F65-603E-924D-A91F-7C4BF3BCC792}" destId="{34EC3762-B723-1041-B874-EF564C44DE9A}" srcOrd="0" destOrd="0" parTransId="{0FC8C0A4-DC77-5B4D-B625-FC8716D6E923}" sibTransId="{4CD08880-8A15-7D4A-B2DC-071BD889BF31}"/>
    <dgm:cxn modelId="{D31FC5DF-680B-4F4E-ABB8-1451A1111BAC}" type="presParOf" srcId="{5F99F8B2-9FDE-7A4A-BCB1-BF8C17F8D195}" destId="{A66865F7-EE79-9549-91E2-9ACF165725A0}" srcOrd="0" destOrd="0" presId="urn:microsoft.com/office/officeart/2005/8/layout/orgChart1"/>
    <dgm:cxn modelId="{BEA8D8BD-240F-0142-A7E4-2017FD9EC545}" type="presParOf" srcId="{A66865F7-EE79-9549-91E2-9ACF165725A0}" destId="{2F48C2E5-0962-6C4E-B3E8-7316F3CC3946}" srcOrd="0" destOrd="0" presId="urn:microsoft.com/office/officeart/2005/8/layout/orgChart1"/>
    <dgm:cxn modelId="{E5AD1F1F-2A8D-BD43-88D1-5E6E94EB2718}" type="presParOf" srcId="{2F48C2E5-0962-6C4E-B3E8-7316F3CC3946}" destId="{1E2823F1-AA86-5946-A844-18F825080088}" srcOrd="0" destOrd="0" presId="urn:microsoft.com/office/officeart/2005/8/layout/orgChart1"/>
    <dgm:cxn modelId="{A5F98785-90CB-244F-AA60-FA7194A0B03E}" type="presParOf" srcId="{2F48C2E5-0962-6C4E-B3E8-7316F3CC3946}" destId="{6656D772-F550-C04A-85E3-F92C78C1377C}" srcOrd="1" destOrd="0" presId="urn:microsoft.com/office/officeart/2005/8/layout/orgChart1"/>
    <dgm:cxn modelId="{77DA4EA0-A506-8947-9354-70DC14E29699}" type="presParOf" srcId="{A66865F7-EE79-9549-91E2-9ACF165725A0}" destId="{D606168F-6A29-9A49-AA9F-C7AF28FEF89A}" srcOrd="1" destOrd="0" presId="urn:microsoft.com/office/officeart/2005/8/layout/orgChart1"/>
    <dgm:cxn modelId="{A50B100C-45E1-0440-9BF3-8D5CEC9B59EE}" type="presParOf" srcId="{D606168F-6A29-9A49-AA9F-C7AF28FEF89A}" destId="{654DA6E3-D64F-FA4E-8B1D-54DF10AD137B}" srcOrd="0" destOrd="0" presId="urn:microsoft.com/office/officeart/2005/8/layout/orgChart1"/>
    <dgm:cxn modelId="{F3E1854F-78E5-2143-9298-286D0CA370DA}" type="presParOf" srcId="{D606168F-6A29-9A49-AA9F-C7AF28FEF89A}" destId="{AF38CD9A-55AE-9945-8B0D-CC757105DB11}" srcOrd="1" destOrd="0" presId="urn:microsoft.com/office/officeart/2005/8/layout/orgChart1"/>
    <dgm:cxn modelId="{45E48266-2254-F04E-A61F-22C1CA9B695B}" type="presParOf" srcId="{AF38CD9A-55AE-9945-8B0D-CC757105DB11}" destId="{6467BE58-3CEF-794C-AD1B-B4A6E41C20AA}" srcOrd="0" destOrd="0" presId="urn:microsoft.com/office/officeart/2005/8/layout/orgChart1"/>
    <dgm:cxn modelId="{307A7BA9-889B-1745-A4CE-4EF57565C3A8}" type="presParOf" srcId="{6467BE58-3CEF-794C-AD1B-B4A6E41C20AA}" destId="{63101753-A92A-BB4E-92F7-AAAB307EF0A2}" srcOrd="0" destOrd="0" presId="urn:microsoft.com/office/officeart/2005/8/layout/orgChart1"/>
    <dgm:cxn modelId="{D2048500-6DA4-9C47-8C31-B96883E567CC}" type="presParOf" srcId="{6467BE58-3CEF-794C-AD1B-B4A6E41C20AA}" destId="{FB5A1EE7-B54A-FC49-B46D-75AC4E450D79}" srcOrd="1" destOrd="0" presId="urn:microsoft.com/office/officeart/2005/8/layout/orgChart1"/>
    <dgm:cxn modelId="{72D6245E-0866-7246-AB05-9A2DB8708DC9}" type="presParOf" srcId="{AF38CD9A-55AE-9945-8B0D-CC757105DB11}" destId="{488EB52E-C966-9640-B302-9656B89A7DA6}" srcOrd="1" destOrd="0" presId="urn:microsoft.com/office/officeart/2005/8/layout/orgChart1"/>
    <dgm:cxn modelId="{84E4F3D4-3FE1-364D-B2A0-029076556C61}" type="presParOf" srcId="{AF38CD9A-55AE-9945-8B0D-CC757105DB11}" destId="{587CDFC4-815B-9649-B5B8-4384BB1D91B8}" srcOrd="2" destOrd="0" presId="urn:microsoft.com/office/officeart/2005/8/layout/orgChart1"/>
    <dgm:cxn modelId="{1146CCCC-7176-9B46-AF1A-F26E60787999}" type="presParOf" srcId="{D606168F-6A29-9A49-AA9F-C7AF28FEF89A}" destId="{96CA3C71-B162-5A48-884C-9C0416031352}" srcOrd="2" destOrd="0" presId="urn:microsoft.com/office/officeart/2005/8/layout/orgChart1"/>
    <dgm:cxn modelId="{22165FF4-6169-484D-8A47-C7E016D31EFE}" type="presParOf" srcId="{D606168F-6A29-9A49-AA9F-C7AF28FEF89A}" destId="{745A580F-98DB-FC46-B2B3-D117E2CCF608}" srcOrd="3" destOrd="0" presId="urn:microsoft.com/office/officeart/2005/8/layout/orgChart1"/>
    <dgm:cxn modelId="{A8C86765-D1A7-6541-A3CF-4FA43FB6C7FB}" type="presParOf" srcId="{745A580F-98DB-FC46-B2B3-D117E2CCF608}" destId="{C547AEE9-25EA-B145-B762-E58F75A4D223}" srcOrd="0" destOrd="0" presId="urn:microsoft.com/office/officeart/2005/8/layout/orgChart1"/>
    <dgm:cxn modelId="{9E33F397-E381-884C-890A-9238A42FDAE5}" type="presParOf" srcId="{C547AEE9-25EA-B145-B762-E58F75A4D223}" destId="{19E5C290-2B20-4844-A7F7-8B72C9EF70AD}" srcOrd="0" destOrd="0" presId="urn:microsoft.com/office/officeart/2005/8/layout/orgChart1"/>
    <dgm:cxn modelId="{D3B98551-467A-3A4E-8873-81517785C957}" type="presParOf" srcId="{C547AEE9-25EA-B145-B762-E58F75A4D223}" destId="{EF713728-CDF1-174F-998D-03A5D7F4430E}" srcOrd="1" destOrd="0" presId="urn:microsoft.com/office/officeart/2005/8/layout/orgChart1"/>
    <dgm:cxn modelId="{9DFB7CDC-4B30-1340-AC1A-2E87C6E53298}" type="presParOf" srcId="{745A580F-98DB-FC46-B2B3-D117E2CCF608}" destId="{32ED47FF-7D8D-A64A-93C2-55D47997E0B2}" srcOrd="1" destOrd="0" presId="urn:microsoft.com/office/officeart/2005/8/layout/orgChart1"/>
    <dgm:cxn modelId="{ABE930CF-344A-7446-A476-091438B9F1DA}" type="presParOf" srcId="{745A580F-98DB-FC46-B2B3-D117E2CCF608}" destId="{668650D1-1B5A-1B47-97E7-652D9018AC05}" srcOrd="2" destOrd="0" presId="urn:microsoft.com/office/officeart/2005/8/layout/orgChart1"/>
    <dgm:cxn modelId="{9FF2C4BE-7125-7C4F-94CE-481221A07EDE}" type="presParOf" srcId="{D606168F-6A29-9A49-AA9F-C7AF28FEF89A}" destId="{674B20AC-0134-BA47-8D35-E87D90EE38EE}" srcOrd="4" destOrd="0" presId="urn:microsoft.com/office/officeart/2005/8/layout/orgChart1"/>
    <dgm:cxn modelId="{D8177BA1-3B80-F548-805A-44C42F9B5138}" type="presParOf" srcId="{D606168F-6A29-9A49-AA9F-C7AF28FEF89A}" destId="{DD466A32-AA1A-F549-BCDE-C33AD2B6CAB7}" srcOrd="5" destOrd="0" presId="urn:microsoft.com/office/officeart/2005/8/layout/orgChart1"/>
    <dgm:cxn modelId="{C874C9F5-521B-0C46-ADCF-159C66B52E7B}" type="presParOf" srcId="{DD466A32-AA1A-F549-BCDE-C33AD2B6CAB7}" destId="{0A35C736-3E55-BB4E-B941-DEABF2391717}" srcOrd="0" destOrd="0" presId="urn:microsoft.com/office/officeart/2005/8/layout/orgChart1"/>
    <dgm:cxn modelId="{4403541B-3976-7C44-8DCF-4012B648AF67}" type="presParOf" srcId="{0A35C736-3E55-BB4E-B941-DEABF2391717}" destId="{76D430CD-5BC3-594F-AC05-AD06ACD4F50D}" srcOrd="0" destOrd="0" presId="urn:microsoft.com/office/officeart/2005/8/layout/orgChart1"/>
    <dgm:cxn modelId="{A40F85D1-D472-434F-A66B-1B23AC2AAC66}" type="presParOf" srcId="{0A35C736-3E55-BB4E-B941-DEABF2391717}" destId="{0D6C87DB-AD76-CE4E-B194-7701E8058B81}" srcOrd="1" destOrd="0" presId="urn:microsoft.com/office/officeart/2005/8/layout/orgChart1"/>
    <dgm:cxn modelId="{04C39570-16EF-DA4D-A011-183E2221FB61}" type="presParOf" srcId="{DD466A32-AA1A-F549-BCDE-C33AD2B6CAB7}" destId="{43D2FA71-25E4-274B-94EA-8E4EEB4B7F57}" srcOrd="1" destOrd="0" presId="urn:microsoft.com/office/officeart/2005/8/layout/orgChart1"/>
    <dgm:cxn modelId="{942F81D4-9221-D645-9A54-F2B36A59CA6A}" type="presParOf" srcId="{DD466A32-AA1A-F549-BCDE-C33AD2B6CAB7}" destId="{B6BE4C47-5B12-E84F-ADB8-BCCC22A83C75}" srcOrd="2" destOrd="0" presId="urn:microsoft.com/office/officeart/2005/8/layout/orgChart1"/>
    <dgm:cxn modelId="{4DF959F1-FD19-C941-9984-95D3DB769E7E}" type="presParOf" srcId="{A66865F7-EE79-9549-91E2-9ACF165725A0}" destId="{B2A8DE68-AAD0-3845-BEF8-7BBF8CF8B0A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B20AC-0134-BA47-8D35-E87D90EE38EE}">
      <dsp:nvSpPr>
        <dsp:cNvPr id="0" name=""/>
        <dsp:cNvSpPr/>
      </dsp:nvSpPr>
      <dsp:spPr>
        <a:xfrm>
          <a:off x="4003753" y="1153360"/>
          <a:ext cx="2732404" cy="1120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8639"/>
              </a:lnTo>
              <a:lnTo>
                <a:pt x="2732404" y="878639"/>
              </a:lnTo>
              <a:lnTo>
                <a:pt x="2732404" y="11208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A3C71-B162-5A48-884C-9C0416031352}">
      <dsp:nvSpPr>
        <dsp:cNvPr id="0" name=""/>
        <dsp:cNvSpPr/>
      </dsp:nvSpPr>
      <dsp:spPr>
        <a:xfrm>
          <a:off x="3899304" y="1153360"/>
          <a:ext cx="91440" cy="1120844"/>
        </a:xfrm>
        <a:custGeom>
          <a:avLst/>
          <a:gdLst/>
          <a:ahLst/>
          <a:cxnLst/>
          <a:rect l="0" t="0" r="0" b="0"/>
          <a:pathLst>
            <a:path>
              <a:moveTo>
                <a:pt x="104449" y="0"/>
              </a:moveTo>
              <a:lnTo>
                <a:pt x="104449" y="878639"/>
              </a:lnTo>
              <a:lnTo>
                <a:pt x="45720" y="878639"/>
              </a:lnTo>
              <a:lnTo>
                <a:pt x="45720" y="11208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DA6E3-D64F-FA4E-8B1D-54DF10AD137B}">
      <dsp:nvSpPr>
        <dsp:cNvPr id="0" name=""/>
        <dsp:cNvSpPr/>
      </dsp:nvSpPr>
      <dsp:spPr>
        <a:xfrm>
          <a:off x="1153890" y="1153360"/>
          <a:ext cx="2849862" cy="1120844"/>
        </a:xfrm>
        <a:custGeom>
          <a:avLst/>
          <a:gdLst/>
          <a:ahLst/>
          <a:cxnLst/>
          <a:rect l="0" t="0" r="0" b="0"/>
          <a:pathLst>
            <a:path>
              <a:moveTo>
                <a:pt x="2849862" y="0"/>
              </a:moveTo>
              <a:lnTo>
                <a:pt x="2849862" y="878639"/>
              </a:lnTo>
              <a:lnTo>
                <a:pt x="0" y="878639"/>
              </a:lnTo>
              <a:lnTo>
                <a:pt x="0" y="11208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2823F1-AA86-5946-A844-18F825080088}">
      <dsp:nvSpPr>
        <dsp:cNvPr id="0" name=""/>
        <dsp:cNvSpPr/>
      </dsp:nvSpPr>
      <dsp:spPr>
        <a:xfrm>
          <a:off x="1701633" y="0"/>
          <a:ext cx="4604239" cy="11533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Artificial Intelligence</a:t>
          </a:r>
          <a:endParaRPr lang="zh-TW" altLang="en-US" sz="3900" kern="1200" dirty="0"/>
        </a:p>
      </dsp:txBody>
      <dsp:txXfrm>
        <a:off x="1701633" y="0"/>
        <a:ext cx="4604239" cy="1153360"/>
      </dsp:txXfrm>
    </dsp:sp>
    <dsp:sp modelId="{63101753-A92A-BB4E-92F7-AAAB307EF0A2}">
      <dsp:nvSpPr>
        <dsp:cNvPr id="0" name=""/>
        <dsp:cNvSpPr/>
      </dsp:nvSpPr>
      <dsp:spPr>
        <a:xfrm>
          <a:off x="529" y="2274205"/>
          <a:ext cx="2306721" cy="11533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Big Data</a:t>
          </a:r>
          <a:endParaRPr lang="zh-TW" altLang="en-US" sz="3900" kern="1200" dirty="0"/>
        </a:p>
      </dsp:txBody>
      <dsp:txXfrm>
        <a:off x="529" y="2274205"/>
        <a:ext cx="2306721" cy="1153360"/>
      </dsp:txXfrm>
    </dsp:sp>
    <dsp:sp modelId="{19E5C290-2B20-4844-A7F7-8B72C9EF70AD}">
      <dsp:nvSpPr>
        <dsp:cNvPr id="0" name=""/>
        <dsp:cNvSpPr/>
      </dsp:nvSpPr>
      <dsp:spPr>
        <a:xfrm>
          <a:off x="2791663" y="2274205"/>
          <a:ext cx="2306721" cy="11533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Cloud Computing</a:t>
          </a:r>
          <a:endParaRPr lang="zh-TW" altLang="en-US" sz="3900" kern="1200" dirty="0"/>
        </a:p>
      </dsp:txBody>
      <dsp:txXfrm>
        <a:off x="2791663" y="2274205"/>
        <a:ext cx="2306721" cy="1153360"/>
      </dsp:txXfrm>
    </dsp:sp>
    <dsp:sp modelId="{76D430CD-5BC3-594F-AC05-AD06ACD4F50D}">
      <dsp:nvSpPr>
        <dsp:cNvPr id="0" name=""/>
        <dsp:cNvSpPr/>
      </dsp:nvSpPr>
      <dsp:spPr>
        <a:xfrm>
          <a:off x="5582796" y="2274205"/>
          <a:ext cx="2306721" cy="11533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Machine Learning </a:t>
          </a:r>
          <a:endParaRPr lang="zh-TW" altLang="en-US" sz="3900" kern="1200" dirty="0"/>
        </a:p>
      </dsp:txBody>
      <dsp:txXfrm>
        <a:off x="5582796" y="2274205"/>
        <a:ext cx="2306721" cy="1153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F1977-77FD-4BFC-A4CD-29DF09BC4AD9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A4B1F-6D6D-4FC6-8A03-31C977089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96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00803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A188-6B3A-4C07-8ED3-50FE3E337368}" type="datetimeFigureOut">
              <a:rPr lang="zh-TW" altLang="en-US" smtClean="0"/>
              <a:pPr/>
              <a:t>2021/3/30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EB910-8082-4FF4-A149-3CA65632018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3smarket-info.blogspot.com/2016/03/vs-vs-vs-v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fining-a-data-science-problem-28c21d817c0b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dns2.asia.edu.tw/~jdwang/TeachingCourses/BigDataInformationProcessing/109_1_BigDataInformationProcessing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ns2.asia.edu.tw/~jdwang/TeachingCourses/BigDataInformationProcessing/109_1_BigDataInformationProcessing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tisvcloud.freeway.gov.tw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znAn3K15kCWS092R0ZGM2lIUG8/view" TargetMode="External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long.com.tw/products/9789862016732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y365.com.tw/blog/3101/commonquestions" TargetMode="External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dns2.asia.edu.tw/~jdwang/TeachingCourses/hadoop/3_BigData-Hadoop_Java_jdwang2017_9_26.pdf" TargetMode="External"/><Relationship Id="rId3" Type="http://schemas.openxmlformats.org/officeDocument/2006/relationships/hyperlink" Target="http://dns2.asia.edu.tw/~jdwang/TeachingCourses/hadoop/Windoop_SingleNode.html" TargetMode="External"/><Relationship Id="rId7" Type="http://schemas.openxmlformats.org/officeDocument/2006/relationships/hyperlink" Target="http://dns2.asia.edu.tw/~jdwang/TeachingCourses/HADOOP/WordCount_jdwang_2016_10_12.zip" TargetMode="External"/><Relationship Id="rId2" Type="http://schemas.openxmlformats.org/officeDocument/2006/relationships/hyperlink" Target="http://dns2.asia.edu.tw/~jdwang/TeachingCourses/AWS/AWSEducateProgram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ru99.com/install-java.html" TargetMode="External"/><Relationship Id="rId5" Type="http://schemas.openxmlformats.org/officeDocument/2006/relationships/hyperlink" Target="http://dns2.asia.edu.tw/~jdwang/TeachingCourses/Java/Java8_JDK_PathStup_jdwang2018_9_28.pdf" TargetMode="External"/><Relationship Id="rId4" Type="http://schemas.openxmlformats.org/officeDocument/2006/relationships/hyperlink" Target="http://dns2.asia.edu.tw/~jdwang/TeachingCourses/HADOOP/3_BigData-Hadoop_Java_jdwang2017_9_26.pdf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ns2.asia.edu.tw/~jdwang/TeachingCourses/BigDataInformationProcessing/109_1_BigDataInformationProcessing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9%AB%98%E9%80%9F%E5%85%AC%E8%B7%AF" TargetMode="External"/><Relationship Id="rId2" Type="http://schemas.openxmlformats.org/officeDocument/2006/relationships/hyperlink" Target="https://zh.wikipedia.org/wiki/%E4%B8%AD%E8%8F%AF%E6%B0%91%E5%9C%8B%E5%9C%8B%E9%81%93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tiff"/><Relationship Id="rId4" Type="http://schemas.openxmlformats.org/officeDocument/2006/relationships/hyperlink" Target="https://zh.wikipedia.org/wiki/%E9%9B%BB%E5%AD%90%E9%81%93%E8%B7%AF%E6%94%B6%E8%B2%BB%E7%B3%BB%E7%B5%B1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dns2.asia.edu.tw/~jdwang/TeachingCourses/Hadoop/201701_1-1.7z" TargetMode="External"/><Relationship Id="rId2" Type="http://schemas.openxmlformats.org/officeDocument/2006/relationships/hyperlink" Target="http://dns2.asia.edu.tw/~jdwang/TeachingCourses/Hadoop/TDCS_M06A_20161127_230000.cs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7yBHAczpRz3wukl9M3z0RS_vJy_qC0dh/edit#gid=1661016713" TargetMode="External"/><Relationship Id="rId2" Type="http://schemas.openxmlformats.org/officeDocument/2006/relationships/hyperlink" Target="https://drive.google.com/file/d/1rXShx3Ulqu3bwvWaEPMCoMZbQSO4_UcB/view?usp=sharin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dns2.asia.edu.tw/~jdwang/TeachingCourses/python/TDCS_06A_Download_WebRobot_And_Analysis_jdwang2019_11_23.7z" TargetMode="External"/><Relationship Id="rId2" Type="http://schemas.openxmlformats.org/officeDocument/2006/relationships/hyperlink" Target="http://tisvcloud.freeway.gov.tw/history/TDCS/M06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kknews.cc/zh-tw/history/xzzo2k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hyperlink" Target="https://www.tenlong.com.tw/publishers/14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dns2.asia.edu.tw/~jdwang/TeachingCourses/hadoop/Windoop_WorkerNode_jdwang2018_10_16.zip" TargetMode="External"/><Relationship Id="rId2" Type="http://schemas.openxmlformats.org/officeDocument/2006/relationships/hyperlink" Target="https://drive.google.com/file/d/1rWjoa0P3IlL-zTk4o92ZgfDIkbLg3h7d/view?usp=sharing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dns2.asia.edu.tw/~jdwang/TeachingCourses/hadoop/WordCount_ForAWS_NoDFS_NoConfSet_jdwang2019_12_13.zip" TargetMode="External"/><Relationship Id="rId2" Type="http://schemas.openxmlformats.org/officeDocument/2006/relationships/hyperlink" Target="http://dns2.asia.edu.tw/~jdwang/TeachingCourses/hadoop/WordCount_jdwang2019_12_11.zi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ns2.asia.edu.tw/~jdwang/TeachingCourses/hadoop/spider.txt" TargetMode="External"/><Relationship Id="rId4" Type="http://schemas.openxmlformats.org/officeDocument/2006/relationships/hyperlink" Target="http://dns2.asia.edu.tw/~jdwang/TeachingCourses/hadoop/WordCount_ForAWS_NoDFS_NoConfset_jdwang.jar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7" Type="http://schemas.openxmlformats.org/officeDocument/2006/relationships/image" Target="../media/image72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maps/d/u/0/viewer?hl=zh-TW&amp;ll=23.815569670905905,120.65550000000007&amp;z=12&amp;mid=12oHVFZ82H2Lp3N4wMp6Wu1QdG_QJuCfl" TargetMode="External"/><Relationship Id="rId13" Type="http://schemas.openxmlformats.org/officeDocument/2006/relationships/hyperlink" Target="https://www.google.com/maps/d/u/0/viewer?mid=1Y44JOAPBZDW2OtpMUcky23jRJ8e7B8Td&amp;ll=24.16001585631218,120.8100170843386&amp;z=9" TargetMode="External"/><Relationship Id="rId18" Type="http://schemas.openxmlformats.org/officeDocument/2006/relationships/hyperlink" Target="https://www.youtube.com/watch?v=Vgd4uDqHthE" TargetMode="External"/><Relationship Id="rId26" Type="http://schemas.openxmlformats.org/officeDocument/2006/relationships/hyperlink" Target="https://youtu.be/twHgrOCopAs" TargetMode="External"/><Relationship Id="rId3" Type="http://schemas.openxmlformats.org/officeDocument/2006/relationships/hyperlink" Target="https://www.google.com/maps/d/u/0/viewer?mid=121S5Yrf-X7vo_0Hqv8jVAK86dWlPG6Dk&amp;ll=25.014090812321516,121.57259999999997&amp;z=12" TargetMode="External"/><Relationship Id="rId21" Type="http://schemas.openxmlformats.org/officeDocument/2006/relationships/hyperlink" Target="https://www.google.com/maps/d/u/0/viewer?hl=zh-TW&amp;hl=zh-TW&amp;ll=24.23300975349803,120.66632379370117&amp;z=11&amp;mid=16Ex_hwbkDca6dhte4Ahg4GpuBy41try_" TargetMode="External"/><Relationship Id="rId7" Type="http://schemas.openxmlformats.org/officeDocument/2006/relationships/hyperlink" Target="https://www.youtube.com/watch?v=BcFjdsR61ts&amp;feature=youtu.be" TargetMode="External"/><Relationship Id="rId12" Type="http://schemas.openxmlformats.org/officeDocument/2006/relationships/hyperlink" Target="https://www.youtube.com/watch?v=gZW8KBFRbKw&amp;feature=youtu.be" TargetMode="External"/><Relationship Id="rId17" Type="http://schemas.openxmlformats.org/officeDocument/2006/relationships/hyperlink" Target="https://www.google.com/maps/d/u/0/viewer?hl=zh-TW&amp;hl=zh-TW&amp;ll=25.073374593860652,121.62568241708254&amp;z=14&amp;mid=1s59LKvyiFAT95YxBYnEKkbhEvSc5EubF" TargetMode="External"/><Relationship Id="rId25" Type="http://schemas.openxmlformats.org/officeDocument/2006/relationships/hyperlink" Target="https://www.google.com/maps/d/u/0/viewer?hl=zh-TW&amp;mid=14weL-z0979kFrn_kSnHHUnaoXa5G2KzY&amp;ll=25.083887081752867,121.51218788780977&amp;z=14" TargetMode="External"/><Relationship Id="rId2" Type="http://schemas.openxmlformats.org/officeDocument/2006/relationships/hyperlink" Target="https://docs.google.com/spreadsheets/d/1HVnXHmvbxF1NV2mW6NDw6Hr8xiSlSTjnZd8N5-4pfX8/edit#gid=816406643" TargetMode="External"/><Relationship Id="rId16" Type="http://schemas.openxmlformats.org/officeDocument/2006/relationships/hyperlink" Target="https://www.youtube.com/watch?v=vsb3VTQYGaE" TargetMode="External"/><Relationship Id="rId20" Type="http://schemas.openxmlformats.org/officeDocument/2006/relationships/hyperlink" Target="https://youtu.be/GVZAzwUjND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maps/d/u/0/viewer?hl=zh-TW&amp;hl=zh-TW&amp;ll=23.129359092987546,120.27227691406483&amp;z=11&amp;mid=1SfRsoX9GvOeQaGXDIJ34j5auSXY2NEyZ" TargetMode="External"/><Relationship Id="rId11" Type="http://schemas.openxmlformats.org/officeDocument/2006/relationships/hyperlink" Target="https://www.google.com/maps/d/u/0/viewer?hl=zh-TW&amp;ll=25.012874886170966,121.59449796295166&amp;z=16&amp;mid=1UAIPcUmgE9D689UmrfzE3tvgMtmlHPKV" TargetMode="External"/><Relationship Id="rId24" Type="http://schemas.openxmlformats.org/officeDocument/2006/relationships/hyperlink" Target="https://youtu.be/sqWmgQsFXjg" TargetMode="External"/><Relationship Id="rId5" Type="http://schemas.openxmlformats.org/officeDocument/2006/relationships/hyperlink" Target="https://youtu.be/7QXaliqPZJg" TargetMode="External"/><Relationship Id="rId15" Type="http://schemas.openxmlformats.org/officeDocument/2006/relationships/hyperlink" Target="https://www.google.com/maps/d/u/0/viewer?hl=zh-TW&amp;hl=zh-TW&amp;ll=24.856954050589188,121.20093807545265&amp;z=12&amp;mid=1di0hSIAoh9sP3Rm0rQq56wlbwzsWYfFz" TargetMode="External"/><Relationship Id="rId23" Type="http://schemas.openxmlformats.org/officeDocument/2006/relationships/hyperlink" Target="https://www.google.com.tw/maps/@24.9533735,121.3694322,12.22z/data=!4m2!6m1!1s1pXArIx6isV3_qrTQj769qAbk9v1MSGI4?hl=zh-TW" TargetMode="External"/><Relationship Id="rId10" Type="http://schemas.openxmlformats.org/officeDocument/2006/relationships/hyperlink" Target="https://youtu.be/4v36knmXZ-g" TargetMode="External"/><Relationship Id="rId19" Type="http://schemas.openxmlformats.org/officeDocument/2006/relationships/hyperlink" Target="https://www.google.com/maps/d/u/0/edit?hl=zh-TW&amp;hl=zh-TW&amp;mid=1LBN8p3I8MFNG5S0qREvrd56f26EWGDhr&amp;ll=25.071468423362496,121.52123583068851&amp;z=13" TargetMode="External"/><Relationship Id="rId4" Type="http://schemas.openxmlformats.org/officeDocument/2006/relationships/hyperlink" Target="https://www.youtube.com/watch?v=HKCJGv8DRRA&amp;feature=youtu.be" TargetMode="External"/><Relationship Id="rId9" Type="http://schemas.openxmlformats.org/officeDocument/2006/relationships/hyperlink" Target="https://www.youtube.com/watch?v=OpG__FEfg_k&amp;feature=youtu.be" TargetMode="External"/><Relationship Id="rId14" Type="http://schemas.openxmlformats.org/officeDocument/2006/relationships/hyperlink" Target="https://www.youtube.com/watch?v=c62mq0frCzE&amp;feature=youtu.be" TargetMode="External"/><Relationship Id="rId22" Type="http://schemas.openxmlformats.org/officeDocument/2006/relationships/hyperlink" Target="https://www.youtube.com/watch?v=JZR9jgwgeZ8&amp;feature=youtu.be" TargetMode="External"/><Relationship Id="rId27" Type="http://schemas.openxmlformats.org/officeDocument/2006/relationships/hyperlink" Target="https://drive.google.com/open?id=1FwxNdPlUe1o865tRHh6XcF1a9oPp8pJ4&amp;usp=shar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dns2.asia.edu.tw/~jdwang/TeachingCourses/BigDataInformationProcessing/109_1_BigDataInformationProcessing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hyperlink" Target="https://phycat.wordpress.com/2015/03/12/%E5%8F%A4%E5%B8%8C%E8%87%98%E7%9A%84%E7%A7%91%E5%AD%B8-%E4%BA%94-%E6%92%90%E8%B5%B7%E5%9C%B0%E7%90%83%E7%9A%84%E6%94%AF%E9%BB%9E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://dns2.asia.edu.tw/~jdwang/TeachingCourses/BigDataInformationProcessing/109_1_BigDataInformationProcessing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hyperlink" Target="https://aws.amazon.com/training/awsacademy/?nc1=h_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zh-tw.facebook.com/weichi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tiff"/><Relationship Id="rId5" Type="http://schemas.openxmlformats.org/officeDocument/2006/relationships/image" Target="../media/image110.tiff"/><Relationship Id="rId4" Type="http://schemas.openxmlformats.org/officeDocument/2006/relationships/image" Target="../media/image109.tif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hemaster.com/" TargetMode="External"/><Relationship Id="rId2" Type="http://schemas.openxmlformats.org/officeDocument/2006/relationships/hyperlink" Target="http://tw.syst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eg"/><Relationship Id="rId5" Type="http://schemas.openxmlformats.org/officeDocument/2006/relationships/hyperlink" Target="http://www.slideshare.net/" TargetMode="External"/><Relationship Id="rId4" Type="http://schemas.openxmlformats.org/officeDocument/2006/relationships/hyperlink" Target="http://www.flick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473041"/>
            <a:ext cx="9144000" cy="1622848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[</a:t>
            </a:r>
            <a:r>
              <a:rPr lang="zh-TW" altLang="en-US" sz="2800" dirty="0"/>
              <a:t>經驗分享</a:t>
            </a:r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] </a:t>
            </a:r>
            <a:br>
              <a:rPr lang="en-US" altLang="zh-TW" dirty="0"/>
            </a:br>
            <a:r>
              <a:rPr lang="en-US" altLang="zh-TW" dirty="0">
                <a:solidFill>
                  <a:srgbClr val="7030A0"/>
                </a:solidFill>
              </a:rPr>
              <a:t>AWS Educate</a:t>
            </a:r>
            <a:r>
              <a:rPr lang="zh-TW" altLang="zh-TW" dirty="0"/>
              <a:t>資源結合</a:t>
            </a:r>
            <a:br>
              <a:rPr lang="en-US" altLang="zh-TW" dirty="0"/>
            </a:br>
            <a:r>
              <a:rPr lang="zh-TW" altLang="zh-TW" dirty="0">
                <a:solidFill>
                  <a:srgbClr val="7030A0"/>
                </a:solidFill>
              </a:rPr>
              <a:t>大數據</a:t>
            </a:r>
            <a:r>
              <a:rPr lang="zh-TW" altLang="zh-TW" dirty="0"/>
              <a:t>課堂運用 </a:t>
            </a:r>
            <a:endParaRPr lang="en-US" altLang="zh-TW" sz="3600" dirty="0">
              <a:solidFill>
                <a:srgbClr val="FF00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95549" y="2403415"/>
            <a:ext cx="5832648" cy="138109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TW" altLang="en-US" b="1" dirty="0">
                <a:solidFill>
                  <a:schemeClr val="tx1"/>
                </a:solidFill>
              </a:rPr>
              <a:t>亞洲大學 資訊工程系 </a:t>
            </a:r>
            <a:endParaRPr lang="en-US" altLang="zh-TW" b="1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</a:rPr>
              <a:t>王經篤</a:t>
            </a:r>
            <a:r>
              <a:rPr lang="zh-TW" altLang="en-US" dirty="0">
                <a:solidFill>
                  <a:schemeClr val="tx1"/>
                </a:solidFill>
              </a:rPr>
              <a:t> 副教授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248" y="2224931"/>
            <a:ext cx="1087235" cy="13607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49C04B4-4013-9F46-9A6C-2525AB761813}"/>
              </a:ext>
            </a:extLst>
          </p:cNvPr>
          <p:cNvSpPr txBox="1"/>
          <p:nvPr/>
        </p:nvSpPr>
        <p:spPr>
          <a:xfrm>
            <a:off x="0" y="0"/>
            <a:ext cx="745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/>
              <a:t>AWS Educate TW - Educator Meetup</a:t>
            </a:r>
            <a:r>
              <a:rPr lang="zh-TW" altLang="en-US" dirty="0"/>
              <a:t> </a:t>
            </a:r>
            <a:r>
              <a:rPr lang="en-US" altLang="zh-TW" b="1" dirty="0"/>
              <a:t>2021</a:t>
            </a:r>
            <a:r>
              <a:rPr lang="zh-TW" altLang="en-US" b="1" dirty="0"/>
              <a:t>年</a:t>
            </a:r>
            <a:r>
              <a:rPr lang="en-US" altLang="zh-TW" b="1" dirty="0"/>
              <a:t>03</a:t>
            </a:r>
            <a:r>
              <a:rPr lang="zh-TW" altLang="en-US" b="1" dirty="0"/>
              <a:t>月</a:t>
            </a:r>
            <a:r>
              <a:rPr lang="en-US" altLang="zh-TW" b="1" dirty="0"/>
              <a:t>22</a:t>
            </a:r>
            <a:r>
              <a:rPr lang="zh-TW" altLang="en-US" b="1" dirty="0"/>
              <a:t>日 </a:t>
            </a:r>
            <a:r>
              <a:rPr lang="en-US" altLang="zh-TW" b="1" dirty="0"/>
              <a:t>(</a:t>
            </a:r>
            <a:r>
              <a:rPr lang="zh-TW" altLang="en-US" b="1" dirty="0"/>
              <a:t>周一</a:t>
            </a:r>
            <a:r>
              <a:rPr lang="en-US" altLang="zh-TW" b="1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14:00 – 14:20</a:t>
            </a:r>
            <a:r>
              <a:rPr lang="zh-TW" altLang="en-US" b="1" dirty="0"/>
              <a:t> </a:t>
            </a:r>
            <a:endParaRPr lang="en" altLang="zh-TW" dirty="0"/>
          </a:p>
        </p:txBody>
      </p:sp>
      <p:pic>
        <p:nvPicPr>
          <p:cNvPr id="1026" name="Picture 2" descr="AWS Certified Cloud Practitioner">
            <a:extLst>
              <a:ext uri="{FF2B5EF4-FFF2-40B4-BE49-F238E27FC236}">
                <a16:creationId xmlns:a16="http://schemas.microsoft.com/office/drawing/2014/main" id="{2E83AF1A-8961-1B42-83AE-F8564F36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3392" y="1895633"/>
            <a:ext cx="861105" cy="86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C43FB9-D768-F94D-AB91-8BD5D3A4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257" y="2759192"/>
            <a:ext cx="781240" cy="7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04867DA-CC2E-6947-9458-057A465EB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197" y="3636634"/>
            <a:ext cx="1618923" cy="4645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90669"/>
            <a:ext cx="7715200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hlinkClick r:id="rId2"/>
              </a:rPr>
              <a:t>人工智慧 </a:t>
            </a:r>
            <a:r>
              <a:rPr lang="en-US" altLang="zh-TW" dirty="0">
                <a:hlinkClick r:id="rId2"/>
              </a:rPr>
              <a:t>vs. </a:t>
            </a:r>
            <a:r>
              <a:rPr lang="zh-TW" altLang="en-US" dirty="0">
                <a:hlinkClick r:id="rId2"/>
              </a:rPr>
              <a:t>大數據</a:t>
            </a:r>
            <a:r>
              <a:rPr lang="en-US" altLang="zh-TW" dirty="0">
                <a:hlinkClick r:id="rId2"/>
              </a:rPr>
              <a:t>vs.</a:t>
            </a:r>
            <a:r>
              <a:rPr lang="zh-TW" altLang="en-US" dirty="0">
                <a:hlinkClick r:id="rId2"/>
              </a:rPr>
              <a:t>雲端運算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79812" y="2132856"/>
            <a:ext cx="31683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dirty="0"/>
              <a:t>人工智慧</a:t>
            </a:r>
          </a:p>
        </p:txBody>
      </p:sp>
      <p:sp>
        <p:nvSpPr>
          <p:cNvPr id="5" name="矩形 4"/>
          <p:cNvSpPr/>
          <p:nvPr/>
        </p:nvSpPr>
        <p:spPr>
          <a:xfrm>
            <a:off x="2879812" y="3789041"/>
            <a:ext cx="3168352" cy="1079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/>
              <a:t>雲端計算</a:t>
            </a:r>
            <a:endParaRPr kumimoji="1" lang="en-US" altLang="zh-TW" sz="2800" dirty="0"/>
          </a:p>
          <a:p>
            <a:pPr algn="ctr"/>
            <a:r>
              <a:rPr kumimoji="1" lang="zh-TW" altLang="en-US" sz="2800" dirty="0"/>
              <a:t> </a:t>
            </a:r>
            <a:r>
              <a:rPr kumimoji="1" lang="en-US" altLang="zh-TW" sz="2800" dirty="0"/>
              <a:t>Cloud Computing</a:t>
            </a:r>
            <a:endParaRPr kumimoji="1"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154183" y="3789039"/>
            <a:ext cx="2967500" cy="1079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/>
              <a:t>機器學習</a:t>
            </a:r>
            <a:endParaRPr kumimoji="1" lang="en-US" altLang="zh-TW" sz="2800" dirty="0"/>
          </a:p>
          <a:p>
            <a:pPr algn="ctr"/>
            <a:r>
              <a:rPr kumimoji="1" lang="zh-TW" altLang="en-US" sz="2800" dirty="0"/>
              <a:t> </a:t>
            </a:r>
            <a:r>
              <a:rPr kumimoji="1" lang="en-US" altLang="zh-TW" sz="2800" dirty="0"/>
              <a:t>Machine Learning</a:t>
            </a:r>
            <a:endParaRPr kumimoji="1"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9497" y="3789040"/>
            <a:ext cx="2664296" cy="1079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dirty="0"/>
              <a:t> </a:t>
            </a:r>
            <a:r>
              <a:rPr kumimoji="1" lang="zh-TW" altLang="en-US" sz="2800" dirty="0"/>
              <a:t>大數據</a:t>
            </a:r>
            <a:endParaRPr kumimoji="1" lang="en-US" altLang="zh-TW" sz="2800" dirty="0"/>
          </a:p>
          <a:p>
            <a:pPr algn="ctr"/>
            <a:r>
              <a:rPr kumimoji="1" lang="zh-TW" altLang="en-US" sz="2800" dirty="0"/>
              <a:t> </a:t>
            </a:r>
            <a:r>
              <a:rPr kumimoji="1" lang="en-US" altLang="zh-TW" sz="2800" dirty="0"/>
              <a:t>Big-Data</a:t>
            </a:r>
            <a:endParaRPr kumimoji="1" lang="zh-TW" altLang="en-US" sz="2800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D85DF8CE-74B0-CA41-8F66-673CA42ECA81}"/>
              </a:ext>
            </a:extLst>
          </p:cNvPr>
          <p:cNvSpPr/>
          <p:nvPr/>
        </p:nvSpPr>
        <p:spPr>
          <a:xfrm>
            <a:off x="-2437" y="3655842"/>
            <a:ext cx="6086605" cy="135733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6454050-18D7-8C46-BA02-BC0304FC48B1}"/>
              </a:ext>
            </a:extLst>
          </p:cNvPr>
          <p:cNvSpPr/>
          <p:nvPr/>
        </p:nvSpPr>
        <p:spPr>
          <a:xfrm>
            <a:off x="1475656" y="5170408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/>
              <a:t>『</a:t>
            </a:r>
            <a:r>
              <a:rPr kumimoji="1" lang="zh-TW" altLang="en-US" sz="4000" dirty="0">
                <a:solidFill>
                  <a:srgbClr val="7030A0"/>
                </a:solidFill>
              </a:rPr>
              <a:t>無名英雄</a:t>
            </a:r>
            <a:r>
              <a:rPr kumimoji="1" lang="en-US" altLang="zh-TW" sz="4000" dirty="0"/>
              <a:t>』</a:t>
            </a:r>
            <a:endParaRPr lang="zh-TW" altLang="en-US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45EC2E-4D59-6642-B09F-0166E65D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2661" y="1139625"/>
            <a:ext cx="1368152" cy="22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FA4149E-EDDA-C04F-99F7-B0530F53C947}"/>
              </a:ext>
            </a:extLst>
          </p:cNvPr>
          <p:cNvSpPr/>
          <p:nvPr/>
        </p:nvSpPr>
        <p:spPr>
          <a:xfrm>
            <a:off x="5652120" y="3375499"/>
            <a:ext cx="36153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/>
              <a:t>From:</a:t>
            </a:r>
            <a:r>
              <a:rPr lang="zh-TW" altLang="en-US" sz="1000" dirty="0"/>
              <a:t>https://zh.wikipedia.org/wiki/%E5%8F%B0%E5%8C%97101</a:t>
            </a:r>
          </a:p>
        </p:txBody>
      </p:sp>
    </p:spTree>
    <p:extLst>
      <p:ext uri="{BB962C8B-B14F-4D97-AF65-F5344CB8AC3E}">
        <p14:creationId xmlns:p14="http://schemas.microsoft.com/office/powerpoint/2010/main" val="90831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en-US" altLang="zh-TW" dirty="0"/>
              <a:t>『</a:t>
            </a:r>
            <a:r>
              <a:rPr kumimoji="1" lang="zh-TW" altLang="en-US" dirty="0">
                <a:solidFill>
                  <a:srgbClr val="FF0000"/>
                </a:solidFill>
              </a:rPr>
              <a:t>電腦</a:t>
            </a:r>
            <a:r>
              <a:rPr kumimoji="1" lang="zh-TW" altLang="en-US" dirty="0"/>
              <a:t>計算與應用</a:t>
            </a:r>
            <a:r>
              <a:rPr kumimoji="1" lang="en-US" altLang="zh-TW" dirty="0"/>
              <a:t>』</a:t>
            </a:r>
            <a:br>
              <a:rPr kumimoji="1" lang="en-US" altLang="zh-TW" dirty="0"/>
            </a:br>
            <a:r>
              <a:rPr kumimoji="1" lang="zh-TW" altLang="en-US" dirty="0">
                <a:solidFill>
                  <a:srgbClr val="FF0000"/>
                </a:solidFill>
              </a:rPr>
              <a:t>近代</a:t>
            </a:r>
            <a:r>
              <a:rPr kumimoji="1" lang="zh-TW" altLang="en-US" dirty="0"/>
              <a:t>演化</a:t>
            </a:r>
            <a:r>
              <a:rPr kumimoji="1" lang="zh-TW" altLang="en-US" dirty="0">
                <a:solidFill>
                  <a:srgbClr val="FF0000"/>
                </a:solidFill>
              </a:rPr>
              <a:t>三部曲</a:t>
            </a:r>
          </a:p>
        </p:txBody>
      </p:sp>
      <p:sp>
        <p:nvSpPr>
          <p:cNvPr id="5" name="矩形 4"/>
          <p:cNvSpPr/>
          <p:nvPr/>
        </p:nvSpPr>
        <p:spPr>
          <a:xfrm>
            <a:off x="539552" y="1772816"/>
            <a:ext cx="835292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3600" dirty="0"/>
              <a:t>0.   </a:t>
            </a:r>
            <a:r>
              <a:rPr kumimoji="1" lang="zh-CN" altLang="en-US" sz="3600" dirty="0"/>
              <a:t>電腦硬體效能提升</a:t>
            </a:r>
            <a:endParaRPr kumimoji="1" lang="en-US" altLang="zh-CN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en-US" altLang="zh-TW" sz="3600" dirty="0"/>
              <a:t>V</a:t>
            </a:r>
            <a:r>
              <a:rPr lang="en" altLang="zh-TW" sz="4000" dirty="0" err="1"/>
              <a:t>ertical</a:t>
            </a:r>
            <a:r>
              <a:rPr lang="en" altLang="zh-TW" sz="4000" dirty="0"/>
              <a:t> Scaling (Scaling-up)</a:t>
            </a:r>
            <a:endParaRPr kumimoji="1" lang="en-US" altLang="zh-TW" sz="3600" dirty="0"/>
          </a:p>
          <a:p>
            <a:pPr marL="685800" indent="-685800">
              <a:buFont typeface="+mj-lt"/>
              <a:buAutoNum type="arabicPeriod"/>
            </a:pPr>
            <a:r>
              <a:rPr kumimoji="1" lang="zh-TW" altLang="en-US" sz="3600" dirty="0">
                <a:solidFill>
                  <a:srgbClr val="FF0000"/>
                </a:solidFill>
              </a:rPr>
              <a:t>雲端計算</a:t>
            </a:r>
            <a:r>
              <a:rPr kumimoji="1" lang="en-US" altLang="zh-TW" sz="3600" dirty="0">
                <a:solidFill>
                  <a:srgbClr val="FF0000"/>
                </a:solidFill>
              </a:rPr>
              <a:t>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kumimoji="1" lang="en-US" altLang="zh-TW" sz="3600" dirty="0">
                <a:solidFill>
                  <a:srgbClr val="FF0000"/>
                </a:solidFill>
              </a:rPr>
              <a:t>Horizontal Scaling (Scaling-out)</a:t>
            </a:r>
          </a:p>
          <a:p>
            <a:pPr marL="685800" indent="-685800">
              <a:buFont typeface="+mj-lt"/>
              <a:buAutoNum type="arabicPeriod"/>
            </a:pPr>
            <a:r>
              <a:rPr kumimoji="1" lang="zh-TW" altLang="en-US" sz="3600" dirty="0">
                <a:solidFill>
                  <a:srgbClr val="FF0000"/>
                </a:solidFill>
              </a:rPr>
              <a:t>大數據</a:t>
            </a:r>
            <a:endParaRPr kumimoji="1" lang="en-US" altLang="zh-TW" sz="3600" dirty="0">
              <a:solidFill>
                <a:srgbClr val="FF0000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kumimoji="1" lang="en-US" altLang="zh-TW" sz="3600" dirty="0">
                <a:solidFill>
                  <a:srgbClr val="FF0000"/>
                </a:solidFill>
              </a:rPr>
              <a:t>4V? 5V?</a:t>
            </a:r>
          </a:p>
          <a:p>
            <a:pPr marL="685800" indent="-685800">
              <a:buFont typeface="+mj-lt"/>
              <a:buAutoNum type="arabicPeriod"/>
            </a:pPr>
            <a:r>
              <a:rPr kumimoji="1" lang="zh-TW" altLang="en-US" sz="3600" dirty="0">
                <a:solidFill>
                  <a:srgbClr val="FF0000"/>
                </a:solidFill>
              </a:rPr>
              <a:t>人工智慧</a:t>
            </a:r>
            <a:r>
              <a:rPr kumimoji="1" lang="en-US" altLang="zh-TW" sz="3600" dirty="0">
                <a:solidFill>
                  <a:srgbClr val="FF0000"/>
                </a:solidFill>
              </a:rPr>
              <a:t> (</a:t>
            </a:r>
            <a:r>
              <a:rPr kumimoji="1" lang="zh-TW" altLang="en-US" sz="3600" dirty="0">
                <a:solidFill>
                  <a:srgbClr val="FF0000"/>
                </a:solidFill>
              </a:rPr>
              <a:t>機器人，物聯網</a:t>
            </a:r>
            <a:r>
              <a:rPr kumimoji="1" lang="en-US" altLang="zh-TW" sz="3600" dirty="0">
                <a:solidFill>
                  <a:srgbClr val="FF0000"/>
                </a:solidFill>
              </a:rPr>
              <a:t>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altLang="zh-TW" sz="3600" dirty="0">
                <a:solidFill>
                  <a:srgbClr val="FF0000"/>
                </a:solidFill>
              </a:rPr>
              <a:t>ML (Deep Learning)  and GPU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07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959A4-1FC6-CD42-8E5A-BC6A29D3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為何會走上使用</a:t>
            </a:r>
            <a:r>
              <a:rPr kumimoji="1" lang="zh-CN" altLang="en-US" dirty="0">
                <a:solidFill>
                  <a:srgbClr val="FF0000"/>
                </a:solidFill>
              </a:rPr>
              <a:t>雲端計算</a:t>
            </a:r>
            <a:r>
              <a:rPr kumimoji="1" lang="zh-CN" altLang="en-US" dirty="0"/>
              <a:t>？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7C3D5C-3C5D-4B49-83AC-BF3B65812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個人研究</a:t>
            </a:r>
            <a:r>
              <a:rPr kumimoji="1" lang="zh-TW" altLang="en-US" dirty="0"/>
              <a:t>需要處理</a:t>
            </a:r>
            <a:r>
              <a:rPr kumimoji="1" lang="zh-TW" altLang="en-US" dirty="0">
                <a:solidFill>
                  <a:srgbClr val="FF0000"/>
                </a:solidFill>
              </a:rPr>
              <a:t>大數據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dirty="0">
                <a:solidFill>
                  <a:srgbClr val="7030A0"/>
                </a:solidFill>
              </a:rPr>
              <a:t>生物資訊</a:t>
            </a:r>
            <a:endParaRPr kumimoji="1" lang="en-US" altLang="zh-TW" dirty="0">
              <a:solidFill>
                <a:srgbClr val="7030A0"/>
              </a:solidFill>
            </a:endParaRPr>
          </a:p>
          <a:p>
            <a:pPr lvl="2"/>
            <a:r>
              <a:rPr kumimoji="1" lang="zh-CN" altLang="en-US" dirty="0"/>
              <a:t>跨物種基因序列處理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rgbClr val="7030A0"/>
                </a:solidFill>
              </a:rPr>
              <a:t>文件資訊擷取</a:t>
            </a:r>
            <a:endParaRPr kumimoji="1" lang="en-US" altLang="zh-TW" dirty="0">
              <a:solidFill>
                <a:srgbClr val="7030A0"/>
              </a:solidFill>
            </a:endParaRPr>
          </a:p>
          <a:p>
            <a:pPr lvl="2"/>
            <a:r>
              <a:rPr kumimoji="1" lang="zh-TW" altLang="en-US" dirty="0"/>
              <a:t>文件趨勢分析</a:t>
            </a:r>
            <a:r>
              <a:rPr kumimoji="1" lang="en-US" altLang="zh-TW" dirty="0"/>
              <a:t>, </a:t>
            </a:r>
            <a:r>
              <a:rPr kumimoji="1" lang="zh-CN" altLang="en-US" dirty="0"/>
              <a:t>文件考古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rgbClr val="7030A0"/>
                </a:solidFill>
              </a:rPr>
              <a:t>交通大數據</a:t>
            </a:r>
            <a:endParaRPr kumimoji="1" lang="en-US" altLang="zh-TW" dirty="0">
              <a:solidFill>
                <a:srgbClr val="7030A0"/>
              </a:solidFill>
            </a:endParaRPr>
          </a:p>
          <a:p>
            <a:pPr lvl="2"/>
            <a:r>
              <a:rPr kumimoji="1" lang="zh-TW" altLang="en-US" dirty="0"/>
              <a:t>高速公路匝道資料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台中市公車搭乘電子資料</a:t>
            </a:r>
            <a:endParaRPr kumimoji="1" lang="en-US" altLang="zh-TW" dirty="0"/>
          </a:p>
          <a:p>
            <a:r>
              <a:rPr kumimoji="1" lang="zh-TW" altLang="en-US" dirty="0">
                <a:solidFill>
                  <a:srgbClr val="FF0000"/>
                </a:solidFill>
              </a:rPr>
              <a:t>教學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dirty="0"/>
              <a:t>雲端計算，大數據，機器學習</a:t>
            </a:r>
          </a:p>
        </p:txBody>
      </p:sp>
    </p:spTree>
    <p:extLst>
      <p:ext uri="{BB962C8B-B14F-4D97-AF65-F5344CB8AC3E}">
        <p14:creationId xmlns:p14="http://schemas.microsoft.com/office/powerpoint/2010/main" val="165625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AA103-D248-9844-85C2-DBBE6FAC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332656"/>
            <a:ext cx="5122912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I was </a:t>
            </a:r>
            <a:r>
              <a:rPr kumimoji="1" lang="en-US" altLang="zh-TW" dirty="0">
                <a:solidFill>
                  <a:srgbClr val="FF0000"/>
                </a:solidFill>
              </a:rPr>
              <a:t>forced to solve big-data</a:t>
            </a:r>
            <a:r>
              <a:rPr kumimoji="1" lang="en-US" altLang="zh-TW" dirty="0"/>
              <a:t> problem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9B40EF-53D9-A44C-8F2D-BB258B5E6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67D8C1-2335-EC46-A95B-600609BFB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690" y="2377939"/>
            <a:ext cx="4778620" cy="36126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B15466-9D09-8C4B-8703-65ACF0E83A26}"/>
              </a:ext>
            </a:extLst>
          </p:cNvPr>
          <p:cNvSpPr/>
          <p:nvPr/>
        </p:nvSpPr>
        <p:spPr>
          <a:xfrm>
            <a:off x="2609" y="6115120"/>
            <a:ext cx="8435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hlinkClick r:id="rId3"/>
              </a:rPr>
              <a:t>https://towardsdatascience.com/defining-a-data-science-problem-28c21d817c0b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883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BA57B-8A0B-E145-A37D-8A9B4F71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41" y="2367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" altLang="zh-TW" dirty="0">
                <a:solidFill>
                  <a:srgbClr val="7030A0"/>
                </a:solidFill>
              </a:rPr>
              <a:t>One Chapter </a:t>
            </a:r>
            <a:r>
              <a:rPr lang="en" altLang="zh-TW" dirty="0"/>
              <a:t>in the Book : Bioinformatics in the Era of Post Genomics and Big Data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EC55FD2-A2FA-0747-8826-049FEE9C6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14" y="1452753"/>
            <a:ext cx="2534287" cy="504882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7A3980-B614-0745-8F2B-3618FCC42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931" y="1441983"/>
            <a:ext cx="6034665" cy="23018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F1F3E77-3BBC-444F-B37D-772D21956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931" y="3889897"/>
            <a:ext cx="3303221" cy="14649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9AC8D87-4B4C-8F46-BCAF-CBF5FE2CF3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91" y="3743866"/>
            <a:ext cx="2799650" cy="18268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3884F47-4F6B-0F44-8878-7E63B1A802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392" y="5354885"/>
            <a:ext cx="3157554" cy="15238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E7E7D16-BBD2-DC4D-AF98-19083DCB14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2721" y="5454270"/>
            <a:ext cx="2219389" cy="132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01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Patent Publication Date : </a:t>
            </a:r>
            <a:br>
              <a:rPr kumimoji="1" lang="en-US" altLang="zh-TW" dirty="0">
                <a:solidFill>
                  <a:srgbClr val="FF0000"/>
                </a:solidFill>
              </a:rPr>
            </a:br>
            <a:r>
              <a:rPr kumimoji="1" lang="en-US" altLang="zh-TW" dirty="0">
                <a:solidFill>
                  <a:srgbClr val="FF0000"/>
                </a:solidFill>
              </a:rPr>
              <a:t>Sep. 7, 2017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556792"/>
            <a:ext cx="6438501" cy="489654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36E216-97F7-BC4C-85FA-F71791559AF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2" y="1556792"/>
            <a:ext cx="284380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2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雲端技術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36" y="4051794"/>
            <a:ext cx="3911387" cy="277387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1318625"/>
            <a:ext cx="3528392" cy="51193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226" y="1292594"/>
            <a:ext cx="3991797" cy="274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6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VMWare VPC &amp; Instructor</a:t>
            </a:r>
            <a:br>
              <a:rPr lang="en-US" altLang="zh-TW" dirty="0"/>
            </a:br>
            <a:r>
              <a:rPr lang="en-US" altLang="zh-TW" dirty="0"/>
              <a:t>(2013)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156" y="1484784"/>
            <a:ext cx="4700323" cy="3575149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613" y="3027275"/>
            <a:ext cx="4605387" cy="3489251"/>
          </a:xfrm>
        </p:spPr>
      </p:pic>
    </p:spTree>
    <p:extLst>
      <p:ext uri="{BB962C8B-B14F-4D97-AF65-F5344CB8AC3E}">
        <p14:creationId xmlns:p14="http://schemas.microsoft.com/office/powerpoint/2010/main" val="2500900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 最近兩年雲端大數據相關課程</a:t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en-US" altLang="zh-TW" dirty="0"/>
              <a:t>2019-2021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824536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/>
              <a:t>109 </a:t>
            </a:r>
            <a:r>
              <a:rPr lang="zh-TW" altLang="en-US" dirty="0"/>
              <a:t>學年度 下學期</a:t>
            </a:r>
          </a:p>
          <a:p>
            <a:pPr lvl="1"/>
            <a:r>
              <a:rPr lang="zh-TW" altLang="en-US" dirty="0"/>
              <a:t>雲端計算系統與實務 </a:t>
            </a:r>
            <a:r>
              <a:rPr lang="en-US" altLang="zh-TW" dirty="0"/>
              <a:t>(</a:t>
            </a:r>
            <a:r>
              <a:rPr lang="zh-TW" altLang="en-US" dirty="0"/>
              <a:t>大四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雲端運算實務</a:t>
            </a:r>
            <a:r>
              <a:rPr lang="en-US" altLang="zh-TW" dirty="0"/>
              <a:t>(</a:t>
            </a:r>
            <a:r>
              <a:rPr lang="zh-TW" altLang="en-US" dirty="0"/>
              <a:t>國內本地研究生</a:t>
            </a:r>
            <a:r>
              <a:rPr lang="en-US" altLang="zh-TW" dirty="0"/>
              <a:t>,</a:t>
            </a:r>
            <a:r>
              <a:rPr lang="zh-TW" altLang="en-US" dirty="0"/>
              <a:t>中文</a:t>
            </a:r>
            <a:r>
              <a:rPr lang="en-US" altLang="zh-TW" dirty="0"/>
              <a:t>)(</a:t>
            </a:r>
            <a:r>
              <a:rPr lang="zh-TW" altLang="en-US" dirty="0"/>
              <a:t>資工所博士班 </a:t>
            </a:r>
            <a:r>
              <a:rPr lang="en" altLang="zh-TW" dirty="0"/>
              <a:t>I533 </a:t>
            </a:r>
            <a:r>
              <a:rPr lang="zh-TW" altLang="en-US" dirty="0"/>
              <a:t>週五 </a:t>
            </a:r>
            <a:r>
              <a:rPr lang="en-US" altLang="zh-TW" dirty="0"/>
              <a:t>2,3,4)</a:t>
            </a:r>
          </a:p>
          <a:p>
            <a:r>
              <a:rPr lang="en-US" altLang="zh-TW" dirty="0"/>
              <a:t>109 </a:t>
            </a:r>
            <a:r>
              <a:rPr lang="zh-TW" altLang="en-US" dirty="0"/>
              <a:t>學年度 上學期</a:t>
            </a:r>
          </a:p>
          <a:p>
            <a:pPr lvl="1"/>
            <a:r>
              <a:rPr lang="en" altLang="zh-TW" dirty="0"/>
              <a:t>Text Mining (</a:t>
            </a:r>
            <a:r>
              <a:rPr lang="zh-TW" altLang="en-US" dirty="0"/>
              <a:t>資工所博士班</a:t>
            </a:r>
            <a:r>
              <a:rPr lang="en-US" altLang="zh-TW" dirty="0"/>
              <a:t>)</a:t>
            </a:r>
            <a:endParaRPr lang="en" altLang="zh-TW" dirty="0"/>
          </a:p>
          <a:p>
            <a:pPr lvl="1"/>
            <a:r>
              <a:rPr lang="zh-TW" altLang="en-US" sz="3400" dirty="0">
                <a:solidFill>
                  <a:srgbClr val="FF0000"/>
                </a:solidFill>
              </a:rPr>
              <a:t>大數據資料處理</a:t>
            </a:r>
            <a:r>
              <a:rPr lang="en-US" altLang="zh-TW" sz="3400" dirty="0">
                <a:solidFill>
                  <a:srgbClr val="FF0000"/>
                </a:solidFill>
              </a:rPr>
              <a:t>(</a:t>
            </a:r>
            <a:r>
              <a:rPr lang="en" altLang="zh-TW" sz="3400" dirty="0">
                <a:solidFill>
                  <a:srgbClr val="FF0000"/>
                </a:solidFill>
              </a:rPr>
              <a:t>Big Data Management)(</a:t>
            </a:r>
            <a:r>
              <a:rPr lang="zh-TW" altLang="en-US" sz="3400" dirty="0">
                <a:solidFill>
                  <a:srgbClr val="FF0000"/>
                </a:solidFill>
              </a:rPr>
              <a:t>資工系</a:t>
            </a:r>
            <a:r>
              <a:rPr lang="en-US" altLang="zh-TW" sz="3400" dirty="0">
                <a:solidFill>
                  <a:srgbClr val="FF0000"/>
                </a:solidFill>
              </a:rPr>
              <a:t>)(</a:t>
            </a:r>
            <a:r>
              <a:rPr lang="zh-TW" altLang="en-US" sz="3400" dirty="0">
                <a:solidFill>
                  <a:srgbClr val="FF0000"/>
                </a:solidFill>
              </a:rPr>
              <a:t>大三選修</a:t>
            </a:r>
            <a:r>
              <a:rPr lang="en-US" altLang="zh-TW" sz="3400" dirty="0">
                <a:solidFill>
                  <a:srgbClr val="FF0000"/>
                </a:solidFill>
              </a:rPr>
              <a:t>)</a:t>
            </a:r>
            <a:endParaRPr lang="en" altLang="zh-TW" sz="3400" dirty="0">
              <a:solidFill>
                <a:srgbClr val="FF0000"/>
              </a:solidFill>
            </a:endParaRPr>
          </a:p>
          <a:p>
            <a:pPr lvl="1"/>
            <a:r>
              <a:rPr lang="en" altLang="zh-TW" dirty="0"/>
              <a:t>2020 AI Summer Program in Asia University</a:t>
            </a:r>
          </a:p>
          <a:p>
            <a:pPr lvl="1"/>
            <a:r>
              <a:rPr lang="en" altLang="zh-TW" dirty="0"/>
              <a:t>AWS Academy Cloud Foundations (ACF) I&amp;II (2020/8/14)</a:t>
            </a:r>
          </a:p>
          <a:p>
            <a:r>
              <a:rPr lang="en" altLang="zh-TW" dirty="0"/>
              <a:t>108 </a:t>
            </a:r>
            <a:r>
              <a:rPr lang="zh-TW" altLang="en-US" dirty="0"/>
              <a:t>學年度 下學期</a:t>
            </a:r>
          </a:p>
          <a:p>
            <a:pPr lvl="1"/>
            <a:r>
              <a:rPr lang="zh-TW" altLang="en-US" dirty="0"/>
              <a:t>雲端計算實務</a:t>
            </a:r>
            <a:r>
              <a:rPr lang="en-US" altLang="zh-TW" dirty="0"/>
              <a:t>(</a:t>
            </a:r>
            <a:r>
              <a:rPr lang="en" altLang="zh-TW" dirty="0"/>
              <a:t>Cloud Computing Practices)(</a:t>
            </a:r>
            <a:r>
              <a:rPr lang="zh-TW" altLang="en-US" dirty="0"/>
              <a:t>資工所博士班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108 </a:t>
            </a:r>
            <a:r>
              <a:rPr lang="zh-TW" altLang="en-US" dirty="0"/>
              <a:t>學年度 上學期</a:t>
            </a:r>
          </a:p>
          <a:p>
            <a:pPr lvl="1"/>
            <a:r>
              <a:rPr lang="en" altLang="zh-TW" dirty="0"/>
              <a:t>Text Mining(</a:t>
            </a:r>
            <a:r>
              <a:rPr lang="zh-TW" altLang="en-US" dirty="0"/>
              <a:t>資工所博士班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sz="3400" dirty="0">
                <a:solidFill>
                  <a:srgbClr val="FF0000"/>
                </a:solidFill>
              </a:rPr>
              <a:t>大數據資料處理</a:t>
            </a:r>
            <a:r>
              <a:rPr lang="en-US" altLang="zh-TW" sz="3400" dirty="0">
                <a:solidFill>
                  <a:srgbClr val="FF0000"/>
                </a:solidFill>
              </a:rPr>
              <a:t>(</a:t>
            </a:r>
            <a:r>
              <a:rPr lang="en" altLang="zh-TW" sz="3400" dirty="0">
                <a:solidFill>
                  <a:srgbClr val="FF0000"/>
                </a:solidFill>
              </a:rPr>
              <a:t>Big Data Management)(</a:t>
            </a:r>
            <a:r>
              <a:rPr lang="zh-TW" altLang="en-US" sz="3400" dirty="0">
                <a:solidFill>
                  <a:srgbClr val="FF0000"/>
                </a:solidFill>
              </a:rPr>
              <a:t>資工系</a:t>
            </a:r>
            <a:r>
              <a:rPr lang="en-US" altLang="zh-TW" sz="3400" dirty="0">
                <a:solidFill>
                  <a:srgbClr val="FF0000"/>
                </a:solidFill>
              </a:rPr>
              <a:t>)(</a:t>
            </a:r>
            <a:r>
              <a:rPr lang="zh-TW" altLang="en-US" sz="3400" dirty="0">
                <a:solidFill>
                  <a:srgbClr val="FF0000"/>
                </a:solidFill>
              </a:rPr>
              <a:t>大三選修</a:t>
            </a:r>
            <a:r>
              <a:rPr lang="en-US" altLang="zh-TW" sz="3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" altLang="zh-TW" dirty="0"/>
              <a:t>AI Summer Program :Hadoop MapReduce Programming (3 Hours)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548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61617-1F97-6442-8299-4D0C312D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什麼是</a:t>
            </a:r>
            <a:r>
              <a:rPr kumimoji="1" lang="en-US" altLang="zh-TW" dirty="0"/>
              <a:t>『</a:t>
            </a:r>
            <a:r>
              <a:rPr kumimoji="1" lang="zh-CN" altLang="en-US" sz="6000" b="1" dirty="0">
                <a:solidFill>
                  <a:srgbClr val="FF0000"/>
                </a:solidFill>
              </a:rPr>
              <a:t>大</a:t>
            </a:r>
            <a:r>
              <a:rPr kumimoji="1" lang="zh-CN" altLang="en-US" dirty="0"/>
              <a:t>數據</a:t>
            </a:r>
            <a:r>
              <a:rPr kumimoji="1" lang="en-US" altLang="zh-TW" dirty="0"/>
              <a:t>』</a:t>
            </a:r>
            <a:r>
              <a:rPr kumimoji="1" lang="zh-TW" altLang="en-US" dirty="0"/>
              <a:t>？</a:t>
            </a:r>
            <a:br>
              <a:rPr kumimoji="1" lang="en-US" altLang="zh-TW" dirty="0"/>
            </a:br>
            <a:r>
              <a:rPr kumimoji="1" lang="en-US" altLang="zh-TW" dirty="0"/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教科書的說法！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69C4E9-5F64-1746-B7E7-9BD776B76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4V  </a:t>
            </a:r>
          </a:p>
          <a:p>
            <a:pPr lvl="1"/>
            <a:r>
              <a:rPr lang="en" altLang="zh-TW" dirty="0"/>
              <a:t>Volume – </a:t>
            </a:r>
            <a:r>
              <a:rPr lang="zh-TW" altLang="en-US" dirty="0"/>
              <a:t>資料量</a:t>
            </a:r>
          </a:p>
          <a:p>
            <a:pPr lvl="1"/>
            <a:r>
              <a:rPr lang="en" altLang="zh-TW" dirty="0"/>
              <a:t>Variety – </a:t>
            </a:r>
            <a:r>
              <a:rPr lang="zh-TW" altLang="en-US" dirty="0"/>
              <a:t>資料多元性</a:t>
            </a:r>
            <a:endParaRPr lang="en-US" altLang="zh-TW" dirty="0"/>
          </a:p>
          <a:p>
            <a:pPr lvl="1"/>
            <a:r>
              <a:rPr lang="en" altLang="zh-TW" dirty="0"/>
              <a:t>Velocity – </a:t>
            </a:r>
            <a:r>
              <a:rPr lang="zh-TW" altLang="en-US" dirty="0"/>
              <a:t>資料即時性</a:t>
            </a:r>
          </a:p>
          <a:p>
            <a:pPr lvl="1"/>
            <a:r>
              <a:rPr lang="en" altLang="zh-TW" dirty="0"/>
              <a:t>Veracity –</a:t>
            </a:r>
            <a:r>
              <a:rPr lang="zh-TW" altLang="en-US" dirty="0"/>
              <a:t>資料真實性</a:t>
            </a:r>
          </a:p>
          <a:p>
            <a:r>
              <a:rPr kumimoji="1" lang="en-US" altLang="zh-TW" dirty="0"/>
              <a:t>5V 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</a:rPr>
              <a:t>Value -  </a:t>
            </a:r>
            <a:r>
              <a:rPr kumimoji="1" lang="zh-CN" altLang="en-US" dirty="0">
                <a:solidFill>
                  <a:srgbClr val="FF0000"/>
                </a:solidFill>
              </a:rPr>
              <a:t>價值</a:t>
            </a:r>
            <a:r>
              <a:rPr kumimoji="1" lang="en-US" altLang="zh-TW" dirty="0">
                <a:solidFill>
                  <a:srgbClr val="FF0000"/>
                </a:solidFill>
              </a:rPr>
              <a:t>?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企業老闆最關注的地方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683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2A940-5664-764A-9136-1F593A86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06799"/>
            <a:ext cx="7725544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『AWS Educate</a:t>
            </a:r>
            <a:r>
              <a:rPr lang="zh-TW" altLang="zh-TW" dirty="0">
                <a:solidFill>
                  <a:srgbClr val="7030A0"/>
                </a:solidFill>
              </a:rPr>
              <a:t>資源</a:t>
            </a:r>
            <a:r>
              <a:rPr lang="en-US" altLang="zh-TW" dirty="0"/>
              <a:t>』vs.</a:t>
            </a:r>
            <a:r>
              <a:rPr lang="zh-TW" altLang="en-US" dirty="0"/>
              <a:t> </a:t>
            </a:r>
            <a:r>
              <a:rPr lang="en-US" altLang="zh-TW" dirty="0"/>
              <a:t>『</a:t>
            </a:r>
            <a:r>
              <a:rPr lang="zh-CN" altLang="en-US" dirty="0">
                <a:solidFill>
                  <a:srgbClr val="7030A0"/>
                </a:solidFill>
              </a:rPr>
              <a:t>大數據</a:t>
            </a:r>
            <a:r>
              <a:rPr lang="en-US" altLang="zh-TW" dirty="0"/>
              <a:t>』</a:t>
            </a:r>
            <a:endParaRPr kumimoji="1" lang="en-US" altLang="zh-CN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A1A227-F27C-3F47-9CC7-3006B6747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?</a:t>
            </a:r>
            <a:r>
              <a:rPr kumimoji="1" lang="zh-CN" altLang="en-US" dirty="0"/>
              <a:t>這個</a:t>
            </a:r>
            <a:r>
              <a:rPr kumimoji="1" lang="zh-CN" altLang="en-US" dirty="0">
                <a:solidFill>
                  <a:srgbClr val="FF0000"/>
                </a:solidFill>
              </a:rPr>
              <a:t>題目範圍太大</a:t>
            </a:r>
            <a:r>
              <a:rPr kumimoji="1" lang="zh-CN" altLang="en-US" dirty="0"/>
              <a:t>了！</a:t>
            </a:r>
            <a:endParaRPr lang="en-US" altLang="zh-CN" dirty="0"/>
          </a:p>
          <a:p>
            <a:r>
              <a:rPr lang="zh-CN" altLang="en-US" dirty="0"/>
              <a:t>我的課程與</a:t>
            </a:r>
            <a:r>
              <a:rPr lang="en-US" altLang="zh-CN" dirty="0"/>
              <a:t>AWS  </a:t>
            </a:r>
            <a:r>
              <a:rPr lang="zh-CN" altLang="en-US" dirty="0"/>
              <a:t>相關</a:t>
            </a:r>
            <a:endParaRPr lang="en-US" altLang="zh-CN" dirty="0"/>
          </a:p>
          <a:p>
            <a:pPr lvl="2"/>
            <a:r>
              <a:rPr lang="zh-CN" altLang="en-US" dirty="0"/>
              <a:t>大數據資料處理</a:t>
            </a:r>
            <a:r>
              <a:rPr lang="en-US" altLang="zh-CN" dirty="0"/>
              <a:t> (Big-Data Management)</a:t>
            </a:r>
            <a:endParaRPr lang="en-US" altLang="zh-TW" dirty="0"/>
          </a:p>
          <a:p>
            <a:pPr lvl="3"/>
            <a:r>
              <a:rPr lang="en-US" altLang="zh-TW" dirty="0"/>
              <a:t>EC2,</a:t>
            </a:r>
            <a:r>
              <a:rPr lang="zh-TW" altLang="en-US" dirty="0"/>
              <a:t> </a:t>
            </a:r>
            <a:r>
              <a:rPr lang="en-US" altLang="zh-TW" dirty="0"/>
              <a:t>S3</a:t>
            </a:r>
          </a:p>
          <a:p>
            <a:pPr lvl="3"/>
            <a:r>
              <a:rPr lang="en-US" altLang="zh-TW" dirty="0"/>
              <a:t>AWS</a:t>
            </a:r>
            <a:r>
              <a:rPr lang="zh-TW" altLang="en-US" dirty="0"/>
              <a:t> </a:t>
            </a:r>
            <a:r>
              <a:rPr lang="en-US" altLang="zh-TW" dirty="0"/>
              <a:t>EMR</a:t>
            </a:r>
          </a:p>
          <a:p>
            <a:pPr lvl="2"/>
            <a:r>
              <a:rPr lang="zh-CN" altLang="en-US" dirty="0"/>
              <a:t>文件挖掘</a:t>
            </a:r>
            <a:r>
              <a:rPr lang="zh-TW" altLang="en-US" dirty="0"/>
              <a:t> </a:t>
            </a:r>
            <a:r>
              <a:rPr lang="en-US" altLang="zh-TW" dirty="0"/>
              <a:t>(Text Mining)</a:t>
            </a:r>
          </a:p>
          <a:p>
            <a:pPr lvl="3"/>
            <a:r>
              <a:rPr lang="en-US" altLang="zh-TW" dirty="0"/>
              <a:t>AWS Comprehend</a:t>
            </a:r>
          </a:p>
          <a:p>
            <a:pPr lvl="3"/>
            <a:r>
              <a:rPr lang="en-US" altLang="zh-TW" dirty="0"/>
              <a:t>Lambda Function</a:t>
            </a:r>
          </a:p>
          <a:p>
            <a:pPr lvl="2"/>
            <a:endParaRPr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89163B-B8F8-F246-9010-DE1A49E8B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3397771"/>
            <a:ext cx="3642050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98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How to </a:t>
            </a:r>
            <a:r>
              <a:rPr kumimoji="1" lang="en-US" altLang="zh-TW" dirty="0">
                <a:solidFill>
                  <a:srgbClr val="FF0000"/>
                </a:solidFill>
              </a:rPr>
              <a:t>mine</a:t>
            </a:r>
            <a:r>
              <a:rPr kumimoji="1" lang="en-US" altLang="zh-TW" dirty="0"/>
              <a:t> from</a:t>
            </a:r>
            <a:br>
              <a:rPr kumimoji="1" lang="en-US" altLang="zh-TW" dirty="0"/>
            </a:b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“Big-Data”?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944" y="2060848"/>
            <a:ext cx="2238896" cy="2985196"/>
          </a:xfrm>
        </p:spPr>
      </p:pic>
      <p:sp>
        <p:nvSpPr>
          <p:cNvPr id="5" name="矩形 4"/>
          <p:cNvSpPr/>
          <p:nvPr/>
        </p:nvSpPr>
        <p:spPr>
          <a:xfrm>
            <a:off x="726474" y="57332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http://clipart-library.com/clipart/kiKB8qLRT.htm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108" y="2090860"/>
            <a:ext cx="4298449" cy="29551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04277" y="5706481"/>
            <a:ext cx="3604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/>
              <a:t>http://clipart-library.com/clipart/6Tr5BGG7c.htm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3228497" y="3553446"/>
            <a:ext cx="1456413" cy="659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7317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How to </a:t>
            </a:r>
            <a:r>
              <a:rPr kumimoji="1" lang="en-US" altLang="zh-TW" dirty="0">
                <a:solidFill>
                  <a:srgbClr val="FF0000"/>
                </a:solidFill>
              </a:rPr>
              <a:t>mine</a:t>
            </a:r>
            <a:r>
              <a:rPr kumimoji="1" lang="en-US" altLang="zh-TW" dirty="0"/>
              <a:t> from these</a:t>
            </a:r>
            <a:br>
              <a:rPr kumimoji="1" lang="en-US" altLang="zh-TW" dirty="0"/>
            </a:b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“Big-Data”?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965137" y="4132763"/>
            <a:ext cx="309940" cy="129173"/>
          </a:xfrm>
          <a:prstGeom prst="rightArrow">
            <a:avLst>
              <a:gd name="adj1" fmla="val 50000"/>
              <a:gd name="adj2" fmla="val 474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81" y="1628800"/>
            <a:ext cx="7671475" cy="4824536"/>
          </a:xfrm>
          <a:prstGeom prst="rect">
            <a:avLst/>
          </a:prstGeom>
        </p:spPr>
      </p:pic>
      <p:pic>
        <p:nvPicPr>
          <p:cNvPr id="10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8602" y="3969058"/>
            <a:ext cx="300667" cy="400889"/>
          </a:xfrm>
        </p:spPr>
      </p:pic>
      <p:sp>
        <p:nvSpPr>
          <p:cNvPr id="11" name="矩形 10"/>
          <p:cNvSpPr/>
          <p:nvPr/>
        </p:nvSpPr>
        <p:spPr>
          <a:xfrm>
            <a:off x="1275076" y="6509028"/>
            <a:ext cx="6321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>
                <a:solidFill>
                  <a:srgbClr val="FFFF00"/>
                </a:solidFill>
              </a:rPr>
              <a:t>From: </a:t>
            </a:r>
            <a:r>
              <a:rPr lang="zh-TW" altLang="en-US" dirty="0">
                <a:solidFill>
                  <a:srgbClr val="FFFF00"/>
                </a:solidFill>
              </a:rPr>
              <a:t>http://globe-views.com/dcim/dreams/mine/mine-03.jpg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43947" y="2969075"/>
            <a:ext cx="2983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>
                <a:solidFill>
                  <a:srgbClr val="FF0000"/>
                </a:solidFill>
              </a:rPr>
              <a:t>?</a:t>
            </a:r>
            <a:endParaRPr kumimoji="1" lang="zh-TW" alt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3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8266EE-6D53-0749-A4CB-1E92E3A1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" y="260648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『</a:t>
            </a:r>
            <a:r>
              <a:rPr kumimoji="1" lang="zh-CN" altLang="en-US" sz="4800" dirty="0">
                <a:solidFill>
                  <a:srgbClr val="7030A0"/>
                </a:solidFill>
              </a:rPr>
              <a:t>我</a:t>
            </a:r>
            <a:r>
              <a:rPr kumimoji="1" lang="en-US" altLang="zh-CN" dirty="0"/>
              <a:t>』</a:t>
            </a:r>
            <a:r>
              <a:rPr kumimoji="1" lang="zh-CN" altLang="en-US" dirty="0"/>
              <a:t>所</a:t>
            </a:r>
            <a:r>
              <a:rPr kumimoji="1" lang="zh-CN" altLang="en-US" dirty="0">
                <a:solidFill>
                  <a:srgbClr val="7030A0"/>
                </a:solidFill>
              </a:rPr>
              <a:t>認為</a:t>
            </a:r>
            <a:r>
              <a:rPr kumimoji="1" lang="zh-CN" altLang="en-US" dirty="0"/>
              <a:t>的</a:t>
            </a:r>
            <a:r>
              <a:rPr kumimoji="1" lang="en-US" altLang="zh-TW" dirty="0"/>
              <a:t>『</a:t>
            </a:r>
            <a:r>
              <a:rPr kumimoji="1" lang="zh-CN" altLang="en-US" sz="6000" b="1" dirty="0">
                <a:solidFill>
                  <a:srgbClr val="FF0000"/>
                </a:solidFill>
              </a:rPr>
              <a:t>大</a:t>
            </a:r>
            <a:r>
              <a:rPr kumimoji="1" lang="zh-CN" altLang="en-US" dirty="0"/>
              <a:t>數據</a:t>
            </a:r>
            <a:r>
              <a:rPr kumimoji="1" lang="en-US" altLang="zh-TW" dirty="0"/>
              <a:t>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DA9B54-A515-634B-A50B-669DD28F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不是</a:t>
            </a:r>
            <a:r>
              <a:rPr kumimoji="1" lang="zh-CN" altLang="en-US" dirty="0"/>
              <a:t>單純</a:t>
            </a:r>
            <a:r>
              <a:rPr kumimoji="1" lang="zh-CN" altLang="en-US" dirty="0">
                <a:solidFill>
                  <a:srgbClr val="FF0000"/>
                </a:solidFill>
              </a:rPr>
              <a:t>資料量</a:t>
            </a:r>
            <a:r>
              <a:rPr kumimoji="1" lang="zh-CN" altLang="en-US" dirty="0"/>
              <a:t>問題</a:t>
            </a:r>
            <a:r>
              <a:rPr kumimoji="1" lang="zh-TW" altLang="en-US" dirty="0"/>
              <a:t> </a:t>
            </a:r>
            <a:r>
              <a:rPr kumimoji="1" lang="en-US" altLang="zh-TW" dirty="0"/>
              <a:t>?</a:t>
            </a:r>
            <a:r>
              <a:rPr kumimoji="1" lang="zh-TW" altLang="en-US" dirty="0"/>
              <a:t> </a:t>
            </a:r>
            <a:r>
              <a:rPr kumimoji="1" lang="en-US" altLang="zh-TW" dirty="0"/>
              <a:t>GB ? TB ? PB ?....</a:t>
            </a:r>
          </a:p>
          <a:p>
            <a:pPr lvl="1"/>
            <a:r>
              <a:rPr kumimoji="1" lang="zh-CN" altLang="en-US" sz="3200" dirty="0">
                <a:solidFill>
                  <a:srgbClr val="FF0000"/>
                </a:solidFill>
              </a:rPr>
              <a:t>每個應用領域</a:t>
            </a:r>
            <a:r>
              <a:rPr kumimoji="1" lang="en-US" altLang="zh-CN" sz="3200" dirty="0">
                <a:solidFill>
                  <a:srgbClr val="FF0000"/>
                </a:solidFill>
              </a:rPr>
              <a:t>-</a:t>
            </a:r>
            <a:r>
              <a:rPr kumimoji="1" lang="zh-TW" altLang="en-US" sz="3200" dirty="0">
                <a:solidFill>
                  <a:srgbClr val="FF0000"/>
                </a:solidFill>
              </a:rPr>
              <a:t> 需要資料量</a:t>
            </a:r>
            <a:r>
              <a:rPr kumimoji="1" lang="zh-CN" altLang="en-US" sz="3200" dirty="0">
                <a:solidFill>
                  <a:srgbClr val="FF0000"/>
                </a:solidFill>
              </a:rPr>
              <a:t>不同！</a:t>
            </a:r>
            <a:endParaRPr kumimoji="1" lang="en-US" altLang="zh-TW" sz="3200" dirty="0">
              <a:solidFill>
                <a:srgbClr val="FF0000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資料量多</a:t>
            </a:r>
            <a:r>
              <a:rPr kumimoji="1" lang="zh-TW" altLang="en-US" dirty="0"/>
              <a:t>到讓</a:t>
            </a:r>
            <a:r>
              <a:rPr kumimoji="1" lang="en-US" altLang="zh-TW" dirty="0"/>
              <a:t>『</a:t>
            </a:r>
            <a:r>
              <a:rPr kumimoji="1" lang="zh-TW" altLang="en-US" dirty="0">
                <a:solidFill>
                  <a:srgbClr val="FF0000"/>
                </a:solidFill>
              </a:rPr>
              <a:t>你的電腦</a:t>
            </a:r>
            <a:r>
              <a:rPr kumimoji="1" lang="en-US" altLang="zh-TW" dirty="0"/>
              <a:t>』</a:t>
            </a:r>
            <a:r>
              <a:rPr kumimoji="1" lang="zh-CN" altLang="en-US" dirty="0">
                <a:solidFill>
                  <a:srgbClr val="7030A0"/>
                </a:solidFill>
              </a:rPr>
              <a:t>無法</a:t>
            </a:r>
            <a:r>
              <a:rPr kumimoji="1" lang="zh-CN" altLang="en-US" dirty="0"/>
              <a:t>在你可以容忍的</a:t>
            </a:r>
            <a:r>
              <a:rPr kumimoji="1" lang="zh-CN" altLang="en-US" b="1" dirty="0">
                <a:solidFill>
                  <a:srgbClr val="FF0000"/>
                </a:solidFill>
              </a:rPr>
              <a:t>時間內</a:t>
            </a:r>
            <a:r>
              <a:rPr kumimoji="1" lang="zh-CN" altLang="en-US" dirty="0">
                <a:solidFill>
                  <a:srgbClr val="7030A0"/>
                </a:solidFill>
              </a:rPr>
              <a:t>，得到結果</a:t>
            </a:r>
            <a:r>
              <a:rPr kumimoji="1" lang="zh-CN" altLang="en-US" dirty="0"/>
              <a:t>！</a:t>
            </a:r>
            <a:endParaRPr kumimoji="1" lang="en-US" altLang="zh-CN" dirty="0"/>
          </a:p>
          <a:p>
            <a:pPr lvl="1"/>
            <a:r>
              <a:rPr kumimoji="1" lang="en-US" altLang="zh-TW" sz="3200" dirty="0"/>
              <a:t>CPU </a:t>
            </a:r>
            <a:r>
              <a:rPr kumimoji="1" lang="zh-CN" altLang="en-US" sz="3200" dirty="0"/>
              <a:t>不夠快？</a:t>
            </a:r>
            <a:r>
              <a:rPr kumimoji="1" lang="zh-TW" altLang="en-US" sz="3200" dirty="0"/>
              <a:t>記憶體不足？硬碟不足？網路頻寬不夠</a:t>
            </a:r>
          </a:p>
        </p:txBody>
      </p:sp>
    </p:spTree>
    <p:extLst>
      <p:ext uri="{BB962C8B-B14F-4D97-AF65-F5344CB8AC3E}">
        <p14:creationId xmlns:p14="http://schemas.microsoft.com/office/powerpoint/2010/main" val="2085995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19056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How to </a:t>
            </a:r>
            <a:r>
              <a:rPr kumimoji="1" lang="en-US" altLang="zh-TW" dirty="0">
                <a:solidFill>
                  <a:srgbClr val="FF0000"/>
                </a:solidFill>
              </a:rPr>
              <a:t>have students </a:t>
            </a:r>
            <a:r>
              <a:rPr kumimoji="1" lang="en-US" altLang="zh-TW" dirty="0"/>
              <a:t>with such </a:t>
            </a:r>
            <a:r>
              <a:rPr kumimoji="1" lang="en-US" altLang="zh-TW" dirty="0">
                <a:solidFill>
                  <a:srgbClr val="FF0000"/>
                </a:solidFill>
              </a:rPr>
              <a:t>experiences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707" y="1503016"/>
            <a:ext cx="5764277" cy="46231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03848" y="6210616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http://www.mining.com/wp-content/uploads/2015/06/Veladero-Mine.jpg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7" y="2996952"/>
            <a:ext cx="2203309" cy="172225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2483768" y="3708446"/>
            <a:ext cx="805653" cy="659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2296" y="4932963"/>
            <a:ext cx="3267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http://haphazardstuffblog.com/wp-content/uploads/2012/01/Big-truck.jpg</a:t>
            </a:r>
          </a:p>
        </p:txBody>
      </p:sp>
    </p:spTree>
    <p:extLst>
      <p:ext uri="{BB962C8B-B14F-4D97-AF65-F5344CB8AC3E}">
        <p14:creationId xmlns:p14="http://schemas.microsoft.com/office/powerpoint/2010/main" val="263829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7069C-4A84-934D-9299-F988B9BA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大綱</a:t>
            </a:r>
            <a:r>
              <a:rPr kumimoji="1" lang="zh-TW" altLang="en-US" dirty="0"/>
              <a:t> </a:t>
            </a:r>
            <a:r>
              <a:rPr kumimoji="1" lang="en-US" altLang="zh-TW" dirty="0"/>
              <a:t>(Outline)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71D9C9-AC51-0D41-B93A-ADBAFB61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大數據</a:t>
            </a:r>
            <a:r>
              <a:rPr kumimoji="1" lang="en-US" altLang="zh-CN" dirty="0"/>
              <a:t>)(</a:t>
            </a:r>
            <a:r>
              <a:rPr kumimoji="1" lang="zh-CN" altLang="en-US" dirty="0"/>
              <a:t>雲端計算</a:t>
            </a:r>
            <a:r>
              <a:rPr kumimoji="1" lang="en-US" altLang="zh-CN" dirty="0"/>
              <a:t>)</a:t>
            </a:r>
            <a:r>
              <a:rPr kumimoji="1" lang="zh-CN" altLang="en-US" dirty="0"/>
              <a:t>與</a:t>
            </a:r>
            <a:r>
              <a:rPr kumimoji="1" lang="en-US" altLang="zh-CN" dirty="0"/>
              <a:t>(</a:t>
            </a:r>
            <a:r>
              <a:rPr kumimoji="1" lang="zh-CN" altLang="en-US" dirty="0"/>
              <a:t>人工智慧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的關係</a:t>
            </a:r>
            <a:endParaRPr kumimoji="1"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AWS</a:t>
            </a:r>
            <a:r>
              <a:rPr lang="zh-CN" altLang="en-US" dirty="0">
                <a:solidFill>
                  <a:srgbClr val="FF0000"/>
                </a:solidFill>
              </a:rPr>
              <a:t>與大數據課程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/>
              <a:t>Hadoop</a:t>
            </a:r>
            <a:r>
              <a:rPr lang="zh-TW" altLang="en-US" dirty="0"/>
              <a:t> </a:t>
            </a:r>
            <a:r>
              <a:rPr lang="en-US" altLang="zh-TW" dirty="0"/>
              <a:t>Cluster</a:t>
            </a:r>
            <a:endParaRPr lang="en-US" altLang="zh-TW" dirty="0">
              <a:hlinkClick r:id="rId2"/>
            </a:endParaRPr>
          </a:p>
          <a:p>
            <a:pPr lvl="1"/>
            <a:r>
              <a:rPr lang="zh-CN" altLang="en-US" dirty="0">
                <a:hlinkClick r:id="rId2"/>
              </a:rPr>
              <a:t>課程</a:t>
            </a:r>
            <a:r>
              <a:rPr lang="en-US" altLang="zh-CN" dirty="0">
                <a:hlinkClick r:id="rId2"/>
              </a:rPr>
              <a:t>: </a:t>
            </a:r>
            <a:r>
              <a:rPr lang="zh-TW" altLang="en-US" dirty="0">
                <a:hlinkClick r:id="rId2"/>
              </a:rPr>
              <a:t>大數據資料處理</a:t>
            </a:r>
            <a:endParaRPr lang="en" altLang="zh-TW" dirty="0"/>
          </a:p>
          <a:p>
            <a:r>
              <a:rPr lang="zh-CN" altLang="en-US" dirty="0"/>
              <a:t>現況與建議</a:t>
            </a:r>
            <a:endParaRPr lang="en-US" altLang="zh-TW" dirty="0"/>
          </a:p>
          <a:p>
            <a:r>
              <a:rPr lang="zh-CN" altLang="en-US" dirty="0"/>
              <a:t>感謝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527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A3E7B-9129-AF4E-B28E-FA13256E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The Apache™ Hadoop® 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CB1541-D0F3-0C4F-A656-68CF3EF39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" altLang="zh-TW" dirty="0"/>
              <a:t>The Apache Hadoop software library is a framework that allows for the distributed processing of large data sets across clusters of computers using simple programming models.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AD824E-AC39-6A47-8254-9C6C64532709}"/>
              </a:ext>
            </a:extLst>
          </p:cNvPr>
          <p:cNvSpPr/>
          <p:nvPr/>
        </p:nvSpPr>
        <p:spPr>
          <a:xfrm>
            <a:off x="15098" y="6126163"/>
            <a:ext cx="2826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https://hadoop.apache.org/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0D150A-3B4E-804C-813E-C5188B1E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077072"/>
            <a:ext cx="6048672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18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A0FA88-E346-AC40-84B8-92B8BC15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3548EE-2BA1-A047-B7D8-B61E1C6E8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E13B01-5E20-224E-9FFB-9513704D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3" y="1600200"/>
            <a:ext cx="8569604" cy="48204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236B47-588E-0741-BD52-5BFF20E3E1A4}"/>
              </a:ext>
            </a:extLst>
          </p:cNvPr>
          <p:cNvSpPr/>
          <p:nvPr/>
        </p:nvSpPr>
        <p:spPr>
          <a:xfrm>
            <a:off x="395536" y="64582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From: </a:t>
            </a:r>
            <a:r>
              <a:rPr lang="zh-TW" altLang="en-US" dirty="0">
                <a:solidFill>
                  <a:srgbClr val="FFFF00"/>
                </a:solidFill>
              </a:rPr>
              <a:t>https://data-flair.training/blogs/hadoop-ecosystem/</a:t>
            </a:r>
          </a:p>
        </p:txBody>
      </p:sp>
    </p:spTree>
    <p:extLst>
      <p:ext uri="{BB962C8B-B14F-4D97-AF65-F5344CB8AC3E}">
        <p14:creationId xmlns:p14="http://schemas.microsoft.com/office/powerpoint/2010/main" val="2856634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92F14C-BE77-AC4E-947B-FCA27EEE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32656"/>
            <a:ext cx="6120680" cy="61206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D892DF-9DE0-4D40-A1AD-F254A70C33DB}"/>
              </a:ext>
            </a:extLst>
          </p:cNvPr>
          <p:cNvSpPr/>
          <p:nvPr/>
        </p:nvSpPr>
        <p:spPr>
          <a:xfrm>
            <a:off x="395536" y="64582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From: </a:t>
            </a:r>
            <a:r>
              <a:rPr lang="zh-TW" altLang="en-US" dirty="0">
                <a:solidFill>
                  <a:srgbClr val="FFFF00"/>
                </a:solidFill>
              </a:rPr>
              <a:t>https://data-flair.training/blogs/hadoop-ecosystem/</a:t>
            </a:r>
          </a:p>
        </p:txBody>
      </p:sp>
    </p:spTree>
    <p:extLst>
      <p:ext uri="{BB962C8B-B14F-4D97-AF65-F5344CB8AC3E}">
        <p14:creationId xmlns:p14="http://schemas.microsoft.com/office/powerpoint/2010/main" val="2686223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19CBA-0923-D34F-849B-83101ACE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我對</a:t>
            </a:r>
            <a:r>
              <a:rPr kumimoji="1" lang="en-US" altLang="zh-TW" dirty="0"/>
              <a:t>『</a:t>
            </a:r>
            <a:r>
              <a:rPr kumimoji="1" lang="zh-TW" altLang="en-US" dirty="0"/>
              <a:t>大數據</a:t>
            </a:r>
            <a:r>
              <a:rPr kumimoji="1" lang="en-US" altLang="zh-TW" dirty="0"/>
              <a:t>』</a:t>
            </a:r>
            <a:r>
              <a:rPr kumimoji="1" lang="zh-TW" altLang="en-US" dirty="0"/>
              <a:t>這門課學生的期待？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694083-E0D0-9C46-B448-60AB8B76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13" y="1628800"/>
            <a:ext cx="8795320" cy="504056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巨量</a:t>
            </a:r>
            <a:r>
              <a:rPr kumimoji="1" lang="zh-TW" altLang="en-US" dirty="0">
                <a:solidFill>
                  <a:srgbClr val="7030A0"/>
                </a:solidFill>
              </a:rPr>
              <a:t>資料取得自動化</a:t>
            </a:r>
            <a:endParaRPr kumimoji="1" lang="en-US" altLang="zh-TW" dirty="0">
              <a:solidFill>
                <a:srgbClr val="7030A0"/>
              </a:solidFill>
            </a:endParaRPr>
          </a:p>
          <a:p>
            <a:pPr lvl="1"/>
            <a:r>
              <a:rPr kumimoji="1" lang="zh-TW" altLang="en-US" dirty="0"/>
              <a:t>資料下載，資訊抽取，儲存。</a:t>
            </a:r>
            <a:r>
              <a:rPr kumimoji="1" lang="zh-TW" altLang="en-US" dirty="0">
                <a:solidFill>
                  <a:srgbClr val="FF0000"/>
                </a:solidFill>
              </a:rPr>
              <a:t>（</a:t>
            </a:r>
            <a:r>
              <a:rPr kumimoji="1" lang="en-US" altLang="zh-TW" dirty="0">
                <a:solidFill>
                  <a:srgbClr val="FF0000"/>
                </a:solidFill>
              </a:rPr>
              <a:t>Storage? Transfer?</a:t>
            </a:r>
            <a:r>
              <a:rPr kumimoji="1" lang="zh-TW" altLang="en-US" dirty="0">
                <a:solidFill>
                  <a:srgbClr val="FF0000"/>
                </a:solidFill>
              </a:rPr>
              <a:t>）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7030A0"/>
                </a:solidFill>
              </a:rPr>
              <a:t>建置</a:t>
            </a:r>
            <a:r>
              <a:rPr kumimoji="1" lang="en-US" altLang="zh-CN" dirty="0">
                <a:solidFill>
                  <a:srgbClr val="7030A0"/>
                </a:solidFill>
              </a:rPr>
              <a:t>『</a:t>
            </a:r>
            <a:r>
              <a:rPr kumimoji="1" lang="zh-CN" altLang="en-US" dirty="0">
                <a:solidFill>
                  <a:srgbClr val="7030A0"/>
                </a:solidFill>
              </a:rPr>
              <a:t>大數據</a:t>
            </a:r>
            <a:r>
              <a:rPr kumimoji="1" lang="en-US" altLang="zh-CN" dirty="0">
                <a:solidFill>
                  <a:srgbClr val="7030A0"/>
                </a:solidFill>
              </a:rPr>
              <a:t>』</a:t>
            </a:r>
            <a:r>
              <a:rPr kumimoji="1" lang="zh-CN" altLang="en-US" dirty="0">
                <a:solidFill>
                  <a:srgbClr val="7030A0"/>
                </a:solidFill>
              </a:rPr>
              <a:t>計算平台的經驗</a:t>
            </a:r>
            <a:endParaRPr kumimoji="1" lang="en-US" altLang="zh-CN" dirty="0">
              <a:solidFill>
                <a:srgbClr val="7030A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Hadoop Cluster ( Virtual Machine Simulation? )</a:t>
            </a:r>
          </a:p>
          <a:p>
            <a:r>
              <a:rPr kumimoji="1" lang="zh-CN" altLang="en-US" dirty="0">
                <a:solidFill>
                  <a:srgbClr val="7030A0"/>
                </a:solidFill>
              </a:rPr>
              <a:t>有效率處理巨量資料</a:t>
            </a:r>
            <a:endParaRPr kumimoji="1" lang="en-US" altLang="zh-CN" dirty="0">
              <a:solidFill>
                <a:srgbClr val="7030A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MapReduce program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Model</a:t>
            </a:r>
            <a:r>
              <a:rPr kumimoji="1" lang="en-US" altLang="zh-CN" dirty="0">
                <a:solidFill>
                  <a:srgbClr val="FF0000"/>
                </a:solidFill>
              </a:rPr>
              <a:t>: Java? </a:t>
            </a:r>
          </a:p>
          <a:p>
            <a:r>
              <a:rPr kumimoji="1" lang="zh-CN" altLang="en-US" dirty="0">
                <a:solidFill>
                  <a:srgbClr val="7030A0"/>
                </a:solidFill>
              </a:rPr>
              <a:t>價值的資訊挖掘</a:t>
            </a:r>
            <a:endParaRPr kumimoji="1" lang="en-US" altLang="zh-CN" dirty="0">
              <a:solidFill>
                <a:srgbClr val="7030A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Value (Domain Expert?)</a:t>
            </a: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/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869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45FA67-549B-3B4F-A0BC-E0AAD2B0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在</a:t>
            </a:r>
            <a:r>
              <a:rPr kumimoji="1" lang="zh-CN" altLang="en-US" dirty="0">
                <a:solidFill>
                  <a:srgbClr val="FF0000"/>
                </a:solidFill>
              </a:rPr>
              <a:t>資源有限</a:t>
            </a:r>
            <a:r>
              <a:rPr kumimoji="1" lang="zh-CN" altLang="en-US" dirty="0"/>
              <a:t>的</a:t>
            </a:r>
            <a:r>
              <a:rPr kumimoji="1" lang="zh-CN" altLang="en-US" dirty="0">
                <a:solidFill>
                  <a:srgbClr val="FF0000"/>
                </a:solidFill>
              </a:rPr>
              <a:t>電腦教室</a:t>
            </a:r>
            <a:br>
              <a:rPr kumimoji="1" lang="en-US" altLang="zh-CN" dirty="0"/>
            </a:br>
            <a:r>
              <a:rPr kumimoji="1" lang="zh-CN" altLang="en-US" dirty="0"/>
              <a:t>如何做</a:t>
            </a:r>
            <a:r>
              <a:rPr kumimoji="1" lang="en-US" altLang="zh-CN" dirty="0">
                <a:solidFill>
                  <a:srgbClr val="FF0000"/>
                </a:solidFill>
              </a:rPr>
              <a:t>『</a:t>
            </a:r>
            <a:r>
              <a:rPr kumimoji="1" lang="zh-CN" altLang="en-US" dirty="0">
                <a:solidFill>
                  <a:srgbClr val="FF0000"/>
                </a:solidFill>
              </a:rPr>
              <a:t>大數據</a:t>
            </a:r>
            <a:r>
              <a:rPr kumimoji="1" lang="en-US" altLang="zh-CN" dirty="0">
                <a:solidFill>
                  <a:srgbClr val="FF0000"/>
                </a:solidFill>
              </a:rPr>
              <a:t>』</a:t>
            </a:r>
            <a:r>
              <a:rPr kumimoji="1" lang="zh-CN" altLang="en-US" dirty="0">
                <a:solidFill>
                  <a:srgbClr val="FF0000"/>
                </a:solidFill>
              </a:rPr>
              <a:t>實作</a:t>
            </a:r>
            <a:r>
              <a:rPr kumimoji="1" lang="zh-CN" altLang="en-US" dirty="0"/>
              <a:t>課程？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7345F7-1887-B24B-B05E-38FAE7B95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2620888"/>
          </a:xfrm>
        </p:spPr>
        <p:txBody>
          <a:bodyPr/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每位</a:t>
            </a:r>
            <a:r>
              <a:rPr kumimoji="1" lang="zh-TW" altLang="en-US" dirty="0"/>
              <a:t>學生都能自</a:t>
            </a:r>
            <a:r>
              <a:rPr kumimoji="1" lang="zh-CN" altLang="en-US" dirty="0"/>
              <a:t>己</a:t>
            </a:r>
            <a:r>
              <a:rPr kumimoji="1" lang="en-US" altLang="zh-TW" dirty="0">
                <a:solidFill>
                  <a:srgbClr val="FF0000"/>
                </a:solidFill>
              </a:rPr>
              <a:t>『</a:t>
            </a:r>
            <a:r>
              <a:rPr kumimoji="1" lang="zh-CN" altLang="en-US" dirty="0">
                <a:solidFill>
                  <a:srgbClr val="FF0000"/>
                </a:solidFill>
              </a:rPr>
              <a:t>實作</a:t>
            </a:r>
            <a:r>
              <a:rPr kumimoji="1" lang="en-US" altLang="zh-TW" dirty="0">
                <a:solidFill>
                  <a:srgbClr val="FF0000"/>
                </a:solidFill>
              </a:rPr>
              <a:t>』『</a:t>
            </a:r>
            <a:r>
              <a:rPr kumimoji="1" lang="zh-CN" altLang="en-US" dirty="0">
                <a:solidFill>
                  <a:srgbClr val="FF0000"/>
                </a:solidFill>
              </a:rPr>
              <a:t>大數據</a:t>
            </a:r>
            <a:r>
              <a:rPr kumimoji="1" lang="en-US" altLang="zh-TW" dirty="0">
                <a:solidFill>
                  <a:srgbClr val="FF0000"/>
                </a:solidFill>
              </a:rPr>
              <a:t>』</a:t>
            </a:r>
          </a:p>
          <a:p>
            <a:pPr lvl="1"/>
            <a:r>
              <a:rPr kumimoji="1" lang="zh-TW" altLang="en-US" dirty="0"/>
              <a:t>不是個人使用？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不是輪流使用？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3405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7069C-4A84-934D-9299-F988B9BA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大綱</a:t>
            </a:r>
            <a:r>
              <a:rPr kumimoji="1" lang="zh-TW" altLang="en-US" dirty="0"/>
              <a:t> </a:t>
            </a:r>
            <a:r>
              <a:rPr kumimoji="1" lang="en-US" altLang="zh-TW" dirty="0"/>
              <a:t>(Outline)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71D9C9-AC51-0D41-B93A-ADBAFB61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大數據</a:t>
            </a:r>
            <a:r>
              <a:rPr kumimoji="1" lang="en-US" altLang="zh-CN" dirty="0"/>
              <a:t>)(</a:t>
            </a:r>
            <a:r>
              <a:rPr kumimoji="1" lang="zh-CN" altLang="en-US" dirty="0"/>
              <a:t>雲端計算</a:t>
            </a:r>
            <a:r>
              <a:rPr kumimoji="1" lang="en-US" altLang="zh-CN" dirty="0"/>
              <a:t>)</a:t>
            </a:r>
            <a:r>
              <a:rPr kumimoji="1" lang="zh-CN" altLang="en-US" dirty="0"/>
              <a:t>與</a:t>
            </a:r>
            <a:r>
              <a:rPr kumimoji="1" lang="en-US" altLang="zh-CN" dirty="0"/>
              <a:t>(</a:t>
            </a:r>
            <a:r>
              <a:rPr kumimoji="1" lang="zh-CN" altLang="en-US" dirty="0"/>
              <a:t>人工智慧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的關係</a:t>
            </a:r>
            <a:endParaRPr kumimoji="1" lang="en-US" altLang="zh-CN" dirty="0"/>
          </a:p>
          <a:p>
            <a:r>
              <a:rPr lang="en-US" altLang="zh-CN" dirty="0"/>
              <a:t>AWS</a:t>
            </a:r>
            <a:r>
              <a:rPr lang="zh-CN" altLang="en-US" dirty="0"/>
              <a:t>與大數據課程</a:t>
            </a:r>
            <a:endParaRPr lang="en-US" altLang="zh-TW" dirty="0"/>
          </a:p>
          <a:p>
            <a:pPr lvl="1"/>
            <a:r>
              <a:rPr lang="en-US" altLang="zh-TW" dirty="0"/>
              <a:t>Hadoop</a:t>
            </a:r>
            <a:r>
              <a:rPr lang="zh-TW" altLang="en-US" dirty="0"/>
              <a:t> </a:t>
            </a:r>
            <a:r>
              <a:rPr lang="en-US" altLang="zh-TW" dirty="0"/>
              <a:t>Cluster</a:t>
            </a:r>
            <a:endParaRPr lang="en-US" altLang="zh-TW" dirty="0">
              <a:hlinkClick r:id="rId2"/>
            </a:endParaRPr>
          </a:p>
          <a:p>
            <a:pPr lvl="1"/>
            <a:r>
              <a:rPr lang="zh-CN" altLang="en-US" dirty="0">
                <a:hlinkClick r:id="rId2"/>
              </a:rPr>
              <a:t>課程</a:t>
            </a:r>
            <a:r>
              <a:rPr lang="en-US" altLang="zh-CN" dirty="0">
                <a:hlinkClick r:id="rId2"/>
              </a:rPr>
              <a:t>: </a:t>
            </a:r>
            <a:r>
              <a:rPr lang="zh-TW" altLang="en-US" dirty="0">
                <a:hlinkClick r:id="rId2"/>
              </a:rPr>
              <a:t>大數據資料處理</a:t>
            </a:r>
            <a:endParaRPr lang="en" altLang="zh-TW" dirty="0"/>
          </a:p>
          <a:p>
            <a:r>
              <a:rPr lang="zh-CN" altLang="en-US" dirty="0"/>
              <a:t>現況與建議</a:t>
            </a:r>
            <a:endParaRPr lang="en-US" altLang="zh-TW" dirty="0"/>
          </a:p>
          <a:p>
            <a:r>
              <a:rPr lang="zh-CN" altLang="en-US" dirty="0"/>
              <a:t>感謝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681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548B4D-AA34-D44F-B5E3-D81F344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109_1</a:t>
            </a:r>
            <a:r>
              <a:rPr lang="zh-TW" altLang="en-US" dirty="0">
                <a:solidFill>
                  <a:srgbClr val="FF0000"/>
                </a:solidFill>
              </a:rPr>
              <a:t>數據資料處理</a:t>
            </a:r>
            <a:r>
              <a:rPr lang="en" altLang="zh-TW" dirty="0">
                <a:solidFill>
                  <a:srgbClr val="FF0000"/>
                </a:solidFill>
              </a:rPr>
              <a:t>)</a:t>
            </a:r>
            <a:br>
              <a:rPr lang="en-US" altLang="zh-TW" dirty="0"/>
            </a:br>
            <a:r>
              <a:rPr lang="en" altLang="zh-TW" dirty="0">
                <a:solidFill>
                  <a:srgbClr val="002060"/>
                </a:solidFill>
              </a:rPr>
              <a:t>(</a:t>
            </a:r>
            <a:r>
              <a:rPr lang="zh-TW" altLang="en-US" dirty="0">
                <a:solidFill>
                  <a:srgbClr val="002060"/>
                </a:solidFill>
              </a:rPr>
              <a:t>資工系</a:t>
            </a:r>
            <a:r>
              <a:rPr lang="en-US" altLang="zh-TW" dirty="0">
                <a:solidFill>
                  <a:srgbClr val="002060"/>
                </a:solidFill>
              </a:rPr>
              <a:t>)(</a:t>
            </a:r>
            <a:r>
              <a:rPr lang="zh-TW" altLang="en-US" dirty="0">
                <a:solidFill>
                  <a:srgbClr val="002060"/>
                </a:solidFill>
              </a:rPr>
              <a:t>大三選修</a:t>
            </a:r>
            <a:r>
              <a:rPr lang="en-US" altLang="zh-TW" dirty="0">
                <a:solidFill>
                  <a:srgbClr val="002060"/>
                </a:solidFill>
              </a:rPr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09BC9F-7D5E-E14E-A10C-A6A4C2AC2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rmAutofit fontScale="92500" lnSpcReduction="10000"/>
          </a:bodyPr>
          <a:lstStyle/>
          <a:p>
            <a:r>
              <a:rPr lang="en" altLang="zh-TW" dirty="0"/>
              <a:t>Computation Platform</a:t>
            </a:r>
          </a:p>
          <a:p>
            <a:pPr lvl="1"/>
            <a:r>
              <a:rPr lang="zh-TW" altLang="en-US" dirty="0"/>
              <a:t>（</a:t>
            </a:r>
            <a:r>
              <a:rPr lang="zh-CN" altLang="en-US" dirty="0">
                <a:solidFill>
                  <a:srgbClr val="FF0000"/>
                </a:solidFill>
              </a:rPr>
              <a:t>個人電腦</a:t>
            </a:r>
            <a:r>
              <a:rPr lang="zh-TW" altLang="en-US" dirty="0"/>
              <a:t>）</a:t>
            </a:r>
            <a:r>
              <a:rPr lang="en" altLang="zh-TW" dirty="0"/>
              <a:t>Hadoop </a:t>
            </a:r>
            <a:r>
              <a:rPr lang="en" altLang="zh-TW" dirty="0" err="1"/>
              <a:t>Map&amp;Reduce</a:t>
            </a:r>
            <a:r>
              <a:rPr lang="en" altLang="zh-TW" dirty="0"/>
              <a:t> Practices</a:t>
            </a:r>
          </a:p>
          <a:p>
            <a:pPr lvl="2"/>
            <a:r>
              <a:rPr lang="en" altLang="zh-TW" dirty="0">
                <a:solidFill>
                  <a:srgbClr val="FF0000"/>
                </a:solidFill>
              </a:rPr>
              <a:t>Window-</a:t>
            </a:r>
            <a:r>
              <a:rPr lang="en" altLang="zh-TW" dirty="0" err="1">
                <a:solidFill>
                  <a:srgbClr val="FF0000"/>
                </a:solidFill>
              </a:rPr>
              <a:t>Baesd</a:t>
            </a:r>
            <a:r>
              <a:rPr lang="en" altLang="zh-TW" dirty="0">
                <a:solidFill>
                  <a:srgbClr val="FF0000"/>
                </a:solidFill>
              </a:rPr>
              <a:t> OS (</a:t>
            </a:r>
            <a:r>
              <a:rPr lang="en" altLang="zh-TW" dirty="0" err="1">
                <a:solidFill>
                  <a:srgbClr val="FF0000"/>
                </a:solidFill>
              </a:rPr>
              <a:t>Windoop</a:t>
            </a:r>
            <a:r>
              <a:rPr lang="en" altLang="zh-TW" dirty="0">
                <a:solidFill>
                  <a:srgbClr val="FF0000"/>
                </a:solidFill>
              </a:rPr>
              <a:t>)</a:t>
            </a:r>
          </a:p>
          <a:p>
            <a:pPr lvl="3"/>
            <a:r>
              <a:rPr lang="en" altLang="zh-TW" dirty="0"/>
              <a:t>Single-Node Hadoop</a:t>
            </a:r>
            <a:r>
              <a:rPr lang="zh-TW" altLang="en-US" dirty="0"/>
              <a:t> （單機架設）</a:t>
            </a:r>
            <a:endParaRPr lang="en" altLang="zh-TW" dirty="0"/>
          </a:p>
          <a:p>
            <a:pPr lvl="3"/>
            <a:r>
              <a:rPr lang="en" altLang="zh-TW" dirty="0"/>
              <a:t>Multi-Node Hadoop Cluster </a:t>
            </a:r>
          </a:p>
          <a:p>
            <a:pPr lvl="1"/>
            <a:r>
              <a:rPr lang="zh-TW" altLang="en-US" dirty="0"/>
              <a:t>（</a:t>
            </a:r>
            <a:r>
              <a:rPr lang="zh-TW" altLang="en-US" dirty="0">
                <a:solidFill>
                  <a:srgbClr val="FF0000"/>
                </a:solidFill>
              </a:rPr>
              <a:t>雲端運算</a:t>
            </a:r>
            <a:r>
              <a:rPr lang="zh-TW" altLang="en-US" dirty="0"/>
              <a:t>）</a:t>
            </a:r>
            <a:r>
              <a:rPr lang="en" altLang="zh-TW" dirty="0"/>
              <a:t>AWS EMR</a:t>
            </a:r>
          </a:p>
          <a:p>
            <a:r>
              <a:rPr lang="en" altLang="zh-TW" dirty="0"/>
              <a:t>Data Source</a:t>
            </a:r>
          </a:p>
          <a:p>
            <a:pPr lvl="1"/>
            <a:r>
              <a:rPr lang="zh-TW" altLang="en-US" dirty="0">
                <a:hlinkClick r:id="rId2"/>
              </a:rPr>
              <a:t>交通部臺灣區國道高速公路局「交通資料庫」</a:t>
            </a:r>
            <a:r>
              <a:rPr lang="zh-TW" altLang="en-US" dirty="0"/>
              <a:t> </a:t>
            </a:r>
            <a:endParaRPr lang="en-US" altLang="zh-TW" dirty="0"/>
          </a:p>
          <a:p>
            <a:pPr lvl="2"/>
            <a:r>
              <a:rPr lang="zh-TW" altLang="en-US" dirty="0"/>
              <a:t>各旅次路徑原始資料 </a:t>
            </a:r>
            <a:r>
              <a:rPr lang="en-US" altLang="zh-TW" dirty="0"/>
              <a:t>(60</a:t>
            </a:r>
            <a:r>
              <a:rPr lang="en" altLang="zh-TW" dirty="0"/>
              <a:t>min/1day)</a:t>
            </a:r>
          </a:p>
          <a:p>
            <a:pPr lvl="2"/>
            <a:r>
              <a:rPr lang="en" altLang="zh-TW" b="1" dirty="0"/>
              <a:t>https://</a:t>
            </a:r>
            <a:r>
              <a:rPr lang="en" altLang="zh-TW" b="1" dirty="0" err="1"/>
              <a:t>tisvcloud.freeway.gov.tw</a:t>
            </a:r>
            <a:r>
              <a:rPr lang="en" altLang="zh-TW" b="1" dirty="0"/>
              <a:t>/history/TDCS/M06A/</a:t>
            </a:r>
            <a:br>
              <a:rPr lang="en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5488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A36D5-1397-E84B-B8EE-3AEE915B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D960F9-3212-5343-9548-B63392A6F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21" y="1450716"/>
            <a:ext cx="8229600" cy="5002620"/>
          </a:xfrm>
        </p:spPr>
        <p:txBody>
          <a:bodyPr>
            <a:normAutofit fontScale="92500" lnSpcReduction="20000"/>
          </a:bodyPr>
          <a:lstStyle/>
          <a:p>
            <a:r>
              <a:rPr kumimoji="1" lang="zh-TW" altLang="en-US" dirty="0"/>
              <a:t>作業一</a:t>
            </a:r>
            <a:r>
              <a:rPr kumimoji="1" lang="en-US" altLang="zh-TW" dirty="0"/>
              <a:t>: </a:t>
            </a:r>
          </a:p>
          <a:p>
            <a:pPr lvl="1"/>
            <a:r>
              <a:rPr kumimoji="1" lang="en-US" altLang="zh-TW" dirty="0" err="1"/>
              <a:t>Windoop</a:t>
            </a:r>
            <a:r>
              <a:rPr kumimoji="1" lang="en-US" altLang="zh-TW" dirty="0"/>
              <a:t> Installation and Wordcount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7030A0"/>
                </a:solidFill>
              </a:rPr>
              <a:t>AWS EC2</a:t>
            </a:r>
          </a:p>
          <a:p>
            <a:r>
              <a:rPr kumimoji="1" lang="zh-TW" altLang="en-US" dirty="0"/>
              <a:t>期中專題</a:t>
            </a:r>
            <a:endParaRPr kumimoji="1" lang="en-US" altLang="zh-TW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Hadoop on </a:t>
            </a:r>
            <a:r>
              <a:rPr kumimoji="1" lang="en-US" altLang="zh-CN" dirty="0" err="1">
                <a:solidFill>
                  <a:srgbClr val="FF0000"/>
                </a:solidFill>
              </a:rPr>
              <a:t>SingleNode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kumimoji="1" lang="zh-CN" altLang="en-US" dirty="0"/>
              <a:t>高速公路</a:t>
            </a:r>
            <a:r>
              <a:rPr kumimoji="1" lang="en-US" altLang="zh-CN" dirty="0"/>
              <a:t>『</a:t>
            </a:r>
            <a:r>
              <a:rPr kumimoji="1" lang="zh-CN" altLang="en-US" dirty="0">
                <a:solidFill>
                  <a:srgbClr val="7030A0"/>
                </a:solidFill>
              </a:rPr>
              <a:t>單一交流道</a:t>
            </a:r>
            <a:r>
              <a:rPr kumimoji="1" lang="en-US" altLang="zh-CN" dirty="0"/>
              <a:t>』{</a:t>
            </a:r>
            <a:r>
              <a:rPr kumimoji="1" lang="zh-CN" altLang="en-US" dirty="0"/>
              <a:t>南下</a:t>
            </a:r>
            <a:r>
              <a:rPr kumimoji="1" lang="en-US" altLang="zh-CN" dirty="0"/>
              <a:t>}{</a:t>
            </a:r>
            <a:r>
              <a:rPr kumimoji="1" lang="zh-CN" altLang="en-US" dirty="0"/>
              <a:t>北上</a:t>
            </a:r>
            <a:r>
              <a:rPr kumimoji="1" lang="en-US" altLang="zh-CN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作業二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Windoop</a:t>
            </a:r>
            <a:r>
              <a:rPr kumimoji="1" lang="en-US" altLang="zh-TW" dirty="0"/>
              <a:t> Cluster Setup</a:t>
            </a:r>
          </a:p>
          <a:p>
            <a:pPr lvl="1"/>
            <a:r>
              <a:rPr kumimoji="1" lang="en-US" altLang="zh-TW" b="1" dirty="0">
                <a:solidFill>
                  <a:srgbClr val="7030A0"/>
                </a:solidFill>
              </a:rPr>
              <a:t>AWS EMR</a:t>
            </a:r>
          </a:p>
          <a:p>
            <a:r>
              <a:rPr kumimoji="1" lang="zh-TW" altLang="en-US" dirty="0"/>
              <a:t>期末專題</a:t>
            </a:r>
            <a:endParaRPr kumimoji="1" lang="en-US" altLang="zh-TW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Hadoop on Cluster</a:t>
            </a:r>
          </a:p>
          <a:p>
            <a:pPr lvl="1"/>
            <a:r>
              <a:rPr kumimoji="1" lang="zh-CN" altLang="en-US" dirty="0"/>
              <a:t>高速公路</a:t>
            </a:r>
            <a:r>
              <a:rPr kumimoji="1" lang="en-US" altLang="zh-CN" dirty="0"/>
              <a:t>『</a:t>
            </a:r>
            <a:r>
              <a:rPr kumimoji="1" lang="zh-CN" altLang="en-US" dirty="0">
                <a:solidFill>
                  <a:srgbClr val="7030A0"/>
                </a:solidFill>
              </a:rPr>
              <a:t>某路段</a:t>
            </a:r>
            <a:r>
              <a:rPr kumimoji="1" lang="en-US" altLang="zh-CN" dirty="0"/>
              <a:t>』{</a:t>
            </a:r>
            <a:r>
              <a:rPr kumimoji="1" lang="zh-CN" altLang="en-US" dirty="0"/>
              <a:t>南下</a:t>
            </a:r>
            <a:r>
              <a:rPr kumimoji="1" lang="en-US" altLang="zh-CN" dirty="0"/>
              <a:t>}{</a:t>
            </a:r>
            <a:r>
              <a:rPr kumimoji="1" lang="zh-CN" altLang="en-US" dirty="0"/>
              <a:t>北上</a:t>
            </a:r>
            <a:r>
              <a:rPr kumimoji="1" lang="en-US" altLang="zh-CN" dirty="0"/>
              <a:t>}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815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D55EC-AA76-0243-905D-A6147DD0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Windoop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442B24-DB6E-8043-A662-455E1500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許清榮、</a:t>
            </a:r>
            <a:r>
              <a:rPr kumimoji="1" lang="zh-TW" altLang="en-US" dirty="0">
                <a:solidFill>
                  <a:srgbClr val="7030A0"/>
                </a:solidFill>
              </a:rPr>
              <a:t>林奇暻</a:t>
            </a:r>
            <a:r>
              <a:rPr kumimoji="1" lang="zh-TW" altLang="en-US" dirty="0"/>
              <a:t>、買大誠</a:t>
            </a:r>
          </a:p>
          <a:p>
            <a:r>
              <a:rPr kumimoji="1" lang="zh-TW" altLang="en-US" dirty="0"/>
              <a:t>掌握 </a:t>
            </a:r>
            <a:r>
              <a:rPr kumimoji="1" lang="en" altLang="zh-TW" dirty="0"/>
              <a:t>Hadoop </a:t>
            </a:r>
            <a:r>
              <a:rPr kumimoji="1" lang="zh-TW" altLang="en-US" dirty="0"/>
              <a:t>翱翔雲端－</a:t>
            </a:r>
            <a:r>
              <a:rPr kumimoji="1" lang="en" altLang="zh-TW" dirty="0" err="1"/>
              <a:t>Windoop</a:t>
            </a:r>
            <a:r>
              <a:rPr kumimoji="1" lang="en" altLang="zh-TW" dirty="0"/>
              <a:t> </a:t>
            </a:r>
            <a:r>
              <a:rPr kumimoji="1" lang="zh-TW" altLang="en-US" dirty="0"/>
              <a:t>應用實作指南</a:t>
            </a:r>
          </a:p>
          <a:p>
            <a:r>
              <a:rPr kumimoji="1" lang="zh-TW" altLang="en-US" dirty="0"/>
              <a:t>出版商</a:t>
            </a:r>
            <a:r>
              <a:rPr kumimoji="1" lang="en-US" altLang="zh-TW" dirty="0"/>
              <a:t>:</a:t>
            </a:r>
          </a:p>
          <a:p>
            <a:r>
              <a:rPr kumimoji="1" lang="zh-TW" altLang="en-US" dirty="0"/>
              <a:t>博碩文化</a:t>
            </a:r>
          </a:p>
          <a:p>
            <a:r>
              <a:rPr kumimoji="1" lang="zh-TW" altLang="en-US" dirty="0"/>
              <a:t>出版日期</a:t>
            </a:r>
            <a:r>
              <a:rPr kumimoji="1" lang="en-US" altLang="zh-TW" dirty="0"/>
              <a:t>:</a:t>
            </a:r>
          </a:p>
          <a:p>
            <a:r>
              <a:rPr kumimoji="1" lang="en-US" altLang="zh-TW" dirty="0"/>
              <a:t>2012-12-23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8337C0-AE90-E643-8C15-A10B8875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618" y="2924945"/>
            <a:ext cx="2040814" cy="27488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0D4072-9CFA-9149-AD80-F443688A0816}"/>
              </a:ext>
            </a:extLst>
          </p:cNvPr>
          <p:cNvSpPr/>
          <p:nvPr/>
        </p:nvSpPr>
        <p:spPr>
          <a:xfrm>
            <a:off x="125760" y="5802997"/>
            <a:ext cx="8892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00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Download: </a:t>
            </a:r>
            <a:r>
              <a:rPr lang="en" altLang="zh-TW" dirty="0">
                <a:latin typeface="PingFang TC" panose="020B0400000000000000" pitchFamily="34" charset="-120"/>
                <a:ea typeface="PingFang TC" panose="020B0400000000000000" pitchFamily="34" charset="-120"/>
                <a:hlinkClick r:id="rId3"/>
              </a:rPr>
              <a:t>(Hadoop 2.7.1) windoop_2.7.1_with_HBase_jre8_x64_zh_TW.7z </a:t>
            </a:r>
            <a:endParaRPr lang="en" altLang="zh-TW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zh-TW" altLang="en-US" dirty="0">
                <a:solidFill>
                  <a:srgbClr val="00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感謝 </a:t>
            </a:r>
            <a:r>
              <a:rPr lang="en" altLang="zh-TW" dirty="0">
                <a:latin typeface="PingFang TC" panose="020B0400000000000000" pitchFamily="34" charset="-120"/>
                <a:ea typeface="PingFang TC" panose="020B0400000000000000" pitchFamily="34" charset="-120"/>
                <a:hlinkClick r:id="rId4"/>
              </a:rPr>
              <a:t>Windoop </a:t>
            </a: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  <a:hlinkClick r:id="rId4"/>
              </a:rPr>
              <a:t>林奇暻 </a:t>
            </a:r>
            <a:r>
              <a:rPr lang="zh-TW" altLang="en-US" dirty="0">
                <a:solidFill>
                  <a:srgbClr val="00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先生提供</a:t>
            </a:r>
            <a:r>
              <a:rPr lang="en-US" altLang="zh-TW" dirty="0">
                <a:solidFill>
                  <a:srgbClr val="00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2830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058AAB-CB50-0041-86B9-447F9E1C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Windoop</a:t>
            </a:r>
            <a:r>
              <a:rPr kumimoji="1" lang="en-US" altLang="zh-TW" dirty="0"/>
              <a:t> </a:t>
            </a:r>
            <a:r>
              <a:rPr lang="en" altLang="zh-TW" dirty="0"/>
              <a:t>Installation Problem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96DC32-889F-114F-A171-CBFCCE7C0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5"/>
          </a:xfrm>
        </p:spPr>
        <p:txBody>
          <a:bodyPr/>
          <a:lstStyle/>
          <a:p>
            <a:pPr lvl="1"/>
            <a:r>
              <a:rPr lang="en" altLang="zh-TW" dirty="0">
                <a:solidFill>
                  <a:srgbClr val="FF0000"/>
                </a:solidFill>
              </a:rPr>
              <a:t>Hardware Requirement</a:t>
            </a:r>
          </a:p>
          <a:p>
            <a:pPr lvl="2"/>
            <a:r>
              <a:rPr lang="en" altLang="zh-TW" dirty="0"/>
              <a:t>CPU: </a:t>
            </a:r>
            <a:r>
              <a:rPr lang="en" altLang="zh-TW" dirty="0">
                <a:solidFill>
                  <a:srgbClr val="FF0000"/>
                </a:solidFill>
              </a:rPr>
              <a:t>I7</a:t>
            </a:r>
            <a:r>
              <a:rPr lang="en" altLang="zh-TW" dirty="0"/>
              <a:t>, RAM: </a:t>
            </a:r>
            <a:r>
              <a:rPr lang="en" altLang="zh-TW" dirty="0">
                <a:solidFill>
                  <a:srgbClr val="FF0000"/>
                </a:solidFill>
              </a:rPr>
              <a:t>8GB</a:t>
            </a:r>
            <a:r>
              <a:rPr lang="en" altLang="zh-TW" dirty="0"/>
              <a:t> ( </a:t>
            </a:r>
            <a:r>
              <a:rPr lang="zh-CN" altLang="en-US" dirty="0"/>
              <a:t>勉強可以動！</a:t>
            </a:r>
            <a:r>
              <a:rPr lang="en" altLang="zh-TW" dirty="0"/>
              <a:t>)</a:t>
            </a:r>
          </a:p>
          <a:p>
            <a:pPr lvl="1"/>
            <a:r>
              <a:rPr lang="zh-TW" altLang="en-US" b="1" dirty="0"/>
              <a:t>安裝</a:t>
            </a:r>
            <a:r>
              <a:rPr lang="en" altLang="zh-TW" b="1" dirty="0"/>
              <a:t>Java JDK</a:t>
            </a:r>
          </a:p>
          <a:p>
            <a:pPr lvl="2"/>
            <a:r>
              <a:rPr kumimoji="1" lang="en-US" altLang="zh-TW" dirty="0"/>
              <a:t>Java 8</a:t>
            </a:r>
            <a:endParaRPr kumimoji="1" lang="zh-TW" altLang="en-US" dirty="0"/>
          </a:p>
        </p:txBody>
      </p:sp>
      <p:sp>
        <p:nvSpPr>
          <p:cNvPr id="6" name="圓角矩形圖說文字 5">
            <a:extLst>
              <a:ext uri="{FF2B5EF4-FFF2-40B4-BE49-F238E27FC236}">
                <a16:creationId xmlns:a16="http://schemas.microsoft.com/office/drawing/2014/main" id="{655415C7-AD93-F241-9CC7-1A99951725C6}"/>
              </a:ext>
            </a:extLst>
          </p:cNvPr>
          <p:cNvSpPr/>
          <p:nvPr/>
        </p:nvSpPr>
        <p:spPr>
          <a:xfrm>
            <a:off x="457200" y="3861048"/>
            <a:ext cx="4186808" cy="2448272"/>
          </a:xfrm>
          <a:prstGeom prst="wedgeRoundRectCallout">
            <a:avLst>
              <a:gd name="adj1" fmla="val 74459"/>
              <a:gd name="adj2" fmla="val -1558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有些學生個人</a:t>
            </a:r>
            <a:endParaRPr lang="en-US" altLang="zh-CN" sz="4000" dirty="0">
              <a:solidFill>
                <a:srgbClr val="FF0000"/>
              </a:solidFill>
            </a:endParaRPr>
          </a:p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電腦硬體規格</a:t>
            </a:r>
            <a:endParaRPr lang="en-US" altLang="zh-CN" sz="4000" dirty="0">
              <a:solidFill>
                <a:srgbClr val="FF0000"/>
              </a:solidFill>
            </a:endParaRPr>
          </a:p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不足</a:t>
            </a:r>
            <a:br>
              <a:rPr lang="en-US" altLang="zh-CN" sz="4000" dirty="0">
                <a:solidFill>
                  <a:srgbClr val="FF0000"/>
                </a:solidFill>
              </a:rPr>
            </a:br>
            <a:r>
              <a:rPr lang="en-US" altLang="zh-CN" sz="4000" dirty="0">
                <a:solidFill>
                  <a:srgbClr val="FF0000"/>
                </a:solidFill>
              </a:rPr>
              <a:t>(</a:t>
            </a:r>
            <a:r>
              <a:rPr lang="zh-CN" altLang="en-US" sz="4000" dirty="0">
                <a:solidFill>
                  <a:srgbClr val="FF0000"/>
                </a:solidFill>
              </a:rPr>
              <a:t>無法回家練習？</a:t>
            </a:r>
            <a:r>
              <a:rPr lang="en-US" altLang="zh-CN" sz="4000" dirty="0">
                <a:solidFill>
                  <a:srgbClr val="FF0000"/>
                </a:solidFill>
              </a:rPr>
              <a:t>)</a:t>
            </a:r>
            <a:endParaRPr kumimoji="1" lang="zh-TW" altLang="en-US" sz="4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6B2772-63B9-7C4D-9FD5-C245BB43E08E}"/>
              </a:ext>
            </a:extLst>
          </p:cNvPr>
          <p:cNvSpPr/>
          <p:nvPr/>
        </p:nvSpPr>
        <p:spPr>
          <a:xfrm>
            <a:off x="5374040" y="5977196"/>
            <a:ext cx="355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黑色和白色的計算機剪貼畫 </a:t>
            </a:r>
            <a:r>
              <a:rPr lang="en" altLang="zh-TW" sz="1200" dirty="0"/>
              <a:t>PNG</a:t>
            </a:r>
            <a:r>
              <a:rPr lang="zh-TW" altLang="en-US" sz="1200" dirty="0"/>
              <a:t>由</a:t>
            </a:r>
            <a:r>
              <a:rPr lang="en-US" altLang="zh-TW" sz="1200" dirty="0"/>
              <a:t>588</a:t>
            </a:r>
            <a:r>
              <a:rPr lang="en" altLang="zh-TW" sz="1200" dirty="0" err="1"/>
              <a:t>ku</a:t>
            </a:r>
            <a:r>
              <a:rPr lang="zh-TW" altLang="en-US" sz="1200" dirty="0"/>
              <a:t>设计 </a:t>
            </a:r>
            <a:endParaRPr lang="en-US" altLang="zh-TW" sz="1200" dirty="0"/>
          </a:p>
          <a:p>
            <a:r>
              <a:rPr lang="en-US" altLang="zh-TW" sz="1200" dirty="0"/>
              <a:t>&lt;</a:t>
            </a:r>
            <a:r>
              <a:rPr lang="en" altLang="zh-TW" sz="1200" dirty="0"/>
              <a:t>a</a:t>
            </a:r>
            <a:r>
              <a:rPr lang="zh-TW" altLang="en-US" sz="1200" dirty="0"/>
              <a:t> </a:t>
            </a:r>
            <a:r>
              <a:rPr lang="en" altLang="zh-TW" sz="1200" dirty="0" err="1"/>
              <a:t>href</a:t>
            </a:r>
            <a:r>
              <a:rPr lang="en" altLang="zh-TW" sz="1200" dirty="0"/>
              <a:t>="https://</a:t>
            </a:r>
            <a:r>
              <a:rPr lang="en" altLang="zh-TW" sz="1200" dirty="0" err="1"/>
              <a:t>zh.pngtree.com</a:t>
            </a:r>
            <a:r>
              <a:rPr lang="en" altLang="zh-TW" sz="1200" dirty="0"/>
              <a:t>"&gt;</a:t>
            </a:r>
            <a:r>
              <a:rPr lang="en" altLang="zh-TW" sz="1200" dirty="0" err="1"/>
              <a:t>Pngtree.com</a:t>
            </a:r>
            <a:r>
              <a:rPr lang="en" altLang="zh-TW" sz="1200" dirty="0"/>
              <a:t>&lt;/a&gt;</a:t>
            </a:r>
            <a:endParaRPr lang="zh-TW" alt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9B581E-F48C-E345-B74D-755F199A8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3345766"/>
            <a:ext cx="2448273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927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1C33B-D16E-1B4B-9402-745D93EA0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24" y="197985"/>
            <a:ext cx="6624736" cy="114300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『</a:t>
            </a:r>
            <a:r>
              <a:rPr kumimoji="1" lang="zh-TW" altLang="en-US" dirty="0">
                <a:solidFill>
                  <a:srgbClr val="FF0000"/>
                </a:solidFill>
              </a:rPr>
              <a:t>大數據資料處理</a:t>
            </a:r>
            <a:r>
              <a:rPr kumimoji="1" lang="en-US" altLang="zh-TW" dirty="0"/>
              <a:t>』</a:t>
            </a:r>
            <a:r>
              <a:rPr kumimoji="1" lang="zh-TW" altLang="en-US" dirty="0"/>
              <a:t>課程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4BC3CF-34B5-5344-988E-9E5058CB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674" y="1802650"/>
            <a:ext cx="8298774" cy="2880320"/>
          </a:xfrm>
        </p:spPr>
        <p:txBody>
          <a:bodyPr>
            <a:norm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下課後</a:t>
            </a:r>
            <a:r>
              <a:rPr kumimoji="1" lang="en-US" altLang="zh-TW" dirty="0">
                <a:solidFill>
                  <a:srgbClr val="FF0000"/>
                </a:solidFill>
              </a:rPr>
              <a:t>,</a:t>
            </a:r>
            <a:r>
              <a:rPr kumimoji="1" lang="zh-TW" altLang="en-US" dirty="0"/>
              <a:t>如何</a:t>
            </a:r>
            <a:r>
              <a:rPr kumimoji="1" lang="zh-TW" altLang="en-US" dirty="0">
                <a:solidFill>
                  <a:srgbClr val="FF0000"/>
                </a:solidFill>
              </a:rPr>
              <a:t>練習</a:t>
            </a:r>
            <a:r>
              <a:rPr kumimoji="1" lang="zh-TW" altLang="en-US" dirty="0"/>
              <a:t>？做</a:t>
            </a:r>
            <a:r>
              <a:rPr kumimoji="1" lang="zh-TW" altLang="en-US" dirty="0">
                <a:solidFill>
                  <a:srgbClr val="FF0000"/>
                </a:solidFill>
              </a:rPr>
              <a:t>作業</a:t>
            </a:r>
            <a:r>
              <a:rPr kumimoji="1" lang="zh-TW" altLang="en-US" dirty="0"/>
              <a:t>？</a:t>
            </a:r>
            <a:endParaRPr kumimoji="1" lang="en-US" altLang="zh-TW" dirty="0"/>
          </a:p>
          <a:p>
            <a:r>
              <a:rPr kumimoji="1" lang="zh-TW" altLang="en-US" dirty="0"/>
              <a:t>不是每個學生都有</a:t>
            </a:r>
            <a:r>
              <a:rPr kumimoji="1" lang="en-US" altLang="zh-TW" dirty="0">
                <a:solidFill>
                  <a:srgbClr val="FF0000"/>
                </a:solidFill>
              </a:rPr>
              <a:t>『</a:t>
            </a:r>
            <a:r>
              <a:rPr kumimoji="1" lang="zh-TW" altLang="en-US" dirty="0">
                <a:solidFill>
                  <a:srgbClr val="FF0000"/>
                </a:solidFill>
              </a:rPr>
              <a:t>好</a:t>
            </a:r>
            <a:r>
              <a:rPr kumimoji="1" lang="en-US" altLang="zh-TW" dirty="0">
                <a:solidFill>
                  <a:srgbClr val="FF0000"/>
                </a:solidFill>
              </a:rPr>
              <a:t>』</a:t>
            </a:r>
            <a:r>
              <a:rPr kumimoji="1" lang="zh-TW" altLang="en-US" dirty="0"/>
              <a:t>的電腦設備？</a:t>
            </a:r>
            <a:endParaRPr kumimoji="1" lang="en-US" altLang="zh-TW" dirty="0"/>
          </a:p>
          <a:p>
            <a:r>
              <a:rPr kumimoji="1" lang="zh-TW" altLang="en-US" dirty="0">
                <a:solidFill>
                  <a:srgbClr val="7030A0"/>
                </a:solidFill>
              </a:rPr>
              <a:t>真正的</a:t>
            </a:r>
            <a:r>
              <a:rPr kumimoji="1" lang="en-US" altLang="zh-TW" dirty="0">
                <a:solidFill>
                  <a:srgbClr val="7030A0"/>
                </a:solidFill>
              </a:rPr>
              <a:t>『</a:t>
            </a:r>
            <a:r>
              <a:rPr kumimoji="1" lang="zh-TW" altLang="en-US" dirty="0">
                <a:solidFill>
                  <a:srgbClr val="7030A0"/>
                </a:solidFill>
              </a:rPr>
              <a:t>大數據</a:t>
            </a:r>
            <a:r>
              <a:rPr kumimoji="1" lang="en-US" altLang="zh-TW" dirty="0">
                <a:solidFill>
                  <a:srgbClr val="7030A0"/>
                </a:solidFill>
              </a:rPr>
              <a:t>』</a:t>
            </a:r>
            <a:r>
              <a:rPr kumimoji="1" lang="zh-CN" altLang="en-US" dirty="0">
                <a:solidFill>
                  <a:srgbClr val="7030A0"/>
                </a:solidFill>
              </a:rPr>
              <a:t>問題</a:t>
            </a:r>
            <a:endParaRPr kumimoji="1" lang="en-US" altLang="zh-TW" dirty="0">
              <a:solidFill>
                <a:srgbClr val="7030A0"/>
              </a:solidFill>
            </a:endParaRPr>
          </a:p>
          <a:p>
            <a:pPr lvl="1"/>
            <a:r>
              <a:rPr kumimoji="1" lang="zh-TW" altLang="en-US" dirty="0">
                <a:solidFill>
                  <a:srgbClr val="FF0000"/>
                </a:solidFill>
              </a:rPr>
              <a:t>就算有一台</a:t>
            </a:r>
            <a:r>
              <a:rPr kumimoji="1" lang="en-US" altLang="zh-TW" dirty="0">
                <a:solidFill>
                  <a:srgbClr val="FF0000"/>
                </a:solidFill>
              </a:rPr>
              <a:t>『</a:t>
            </a:r>
            <a:r>
              <a:rPr kumimoji="1" lang="zh-TW" altLang="en-US" dirty="0">
                <a:solidFill>
                  <a:srgbClr val="FF0000"/>
                </a:solidFill>
              </a:rPr>
              <a:t>很好</a:t>
            </a:r>
            <a:r>
              <a:rPr kumimoji="1" lang="en-US" altLang="zh-TW" dirty="0">
                <a:solidFill>
                  <a:srgbClr val="FF0000"/>
                </a:solidFill>
              </a:rPr>
              <a:t>』</a:t>
            </a:r>
            <a:r>
              <a:rPr kumimoji="1" lang="zh-TW" altLang="en-US" dirty="0"/>
              <a:t>的電腦，也</a:t>
            </a:r>
            <a:r>
              <a:rPr kumimoji="1" lang="zh-TW" altLang="en-US" dirty="0">
                <a:solidFill>
                  <a:srgbClr val="FF0000"/>
                </a:solidFill>
              </a:rPr>
              <a:t>只是測試罷了</a:t>
            </a:r>
            <a:r>
              <a:rPr kumimoji="1" lang="zh-TW" altLang="en-US" dirty="0"/>
              <a:t>！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你應該要有</a:t>
            </a:r>
            <a:r>
              <a:rPr kumimoji="1" lang="en-US" altLang="zh-TW" dirty="0"/>
              <a:t>『</a:t>
            </a:r>
            <a:r>
              <a:rPr kumimoji="1" lang="zh-TW" altLang="en-US" dirty="0">
                <a:solidFill>
                  <a:srgbClr val="FF0000"/>
                </a:solidFill>
              </a:rPr>
              <a:t>處理</a:t>
            </a:r>
            <a:r>
              <a:rPr kumimoji="1" lang="zh-CN" altLang="en-US" dirty="0">
                <a:solidFill>
                  <a:srgbClr val="FF0000"/>
                </a:solidFill>
              </a:rPr>
              <a:t>大數據的經驗</a:t>
            </a:r>
            <a:r>
              <a:rPr kumimoji="1" lang="en-US" altLang="zh-TW" dirty="0"/>
              <a:t>』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4B3AD6-37A3-C54B-B887-8AAA97E8D7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356" y="4250922"/>
            <a:ext cx="2360488" cy="17703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D4C2970-C280-5F4C-AED5-85C5982D281F}"/>
              </a:ext>
            </a:extLst>
          </p:cNvPr>
          <p:cNvSpPr/>
          <p:nvPr/>
        </p:nvSpPr>
        <p:spPr>
          <a:xfrm>
            <a:off x="6516216" y="6021288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200" dirty="0">
                <a:hlinkClick r:id="rId3"/>
              </a:rPr>
              <a:t>https://www.story365.com.tw/blog/3101/commonquestions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8040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3DE11-2CEE-584A-A6C6-6AF3432B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563072" cy="1143000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/>
              <a:t>如何解決</a:t>
            </a:r>
            <a:r>
              <a:rPr kumimoji="1" lang="zh-TW" altLang="en-US" dirty="0">
                <a:solidFill>
                  <a:srgbClr val="FF0000"/>
                </a:solidFill>
              </a:rPr>
              <a:t>學生課後</a:t>
            </a:r>
            <a:r>
              <a:rPr kumimoji="1" lang="zh-TW" altLang="en-US" dirty="0"/>
              <a:t>的</a:t>
            </a:r>
            <a:br>
              <a:rPr kumimoji="1" lang="en-US" altLang="zh-TW" dirty="0"/>
            </a:br>
            <a:r>
              <a:rPr kumimoji="1" lang="zh-TW" altLang="en-US" dirty="0">
                <a:solidFill>
                  <a:srgbClr val="FF0000"/>
                </a:solidFill>
              </a:rPr>
              <a:t>電腦使用</a:t>
            </a:r>
            <a:r>
              <a:rPr kumimoji="1" lang="zh-TW" altLang="en-US" dirty="0"/>
              <a:t>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CAF914-CD15-2740-8CB9-C1C116DB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借</a:t>
            </a:r>
            <a:r>
              <a:rPr kumimoji="1" lang="zh-CN" altLang="en-US" dirty="0">
                <a:solidFill>
                  <a:srgbClr val="FF0000"/>
                </a:solidFill>
              </a:rPr>
              <a:t>專用</a:t>
            </a:r>
            <a:r>
              <a:rPr kumimoji="1" lang="zh-TW" altLang="en-US" dirty="0">
                <a:solidFill>
                  <a:srgbClr val="FF0000"/>
                </a:solidFill>
              </a:rPr>
              <a:t>電腦教室？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dirty="0"/>
              <a:t>我們要的可能</a:t>
            </a:r>
            <a:r>
              <a:rPr kumimoji="1" lang="zh-TW" altLang="en-US" dirty="0">
                <a:solidFill>
                  <a:srgbClr val="FF0000"/>
                </a:solidFill>
              </a:rPr>
              <a:t>不是普通等級</a:t>
            </a:r>
            <a:r>
              <a:rPr kumimoji="1" lang="zh-TW" altLang="en-US" dirty="0"/>
              <a:t>的電腦？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CPU: i7, RAM: 16 GB</a:t>
            </a: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不容易外借？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zh-TW" altLang="en-US" dirty="0"/>
              <a:t>（Ｉ６２７）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老師專題實驗室？</a:t>
            </a:r>
            <a:r>
              <a:rPr kumimoji="1" lang="zh-TW" altLang="en-US" dirty="0">
                <a:solidFill>
                  <a:srgbClr val="FF0000"/>
                </a:solidFill>
              </a:rPr>
              <a:t>外系？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dirty="0"/>
              <a:t>可能需</a:t>
            </a:r>
            <a:r>
              <a:rPr kumimoji="1" lang="zh-CN" altLang="en-US" dirty="0"/>
              <a:t>要</a:t>
            </a:r>
            <a:r>
              <a:rPr kumimoji="1" lang="zh-TW" altLang="en-US" dirty="0"/>
              <a:t>長時間？（計算好幾個小時以上？）</a:t>
            </a:r>
          </a:p>
        </p:txBody>
      </p:sp>
      <p:sp>
        <p:nvSpPr>
          <p:cNvPr id="4" name="圓角矩形圖說文字 3">
            <a:extLst>
              <a:ext uri="{FF2B5EF4-FFF2-40B4-BE49-F238E27FC236}">
                <a16:creationId xmlns:a16="http://schemas.microsoft.com/office/drawing/2014/main" id="{BB0607DC-0134-0F46-93BC-FCA391FC2ED6}"/>
              </a:ext>
            </a:extLst>
          </p:cNvPr>
          <p:cNvSpPr/>
          <p:nvPr/>
        </p:nvSpPr>
        <p:spPr>
          <a:xfrm>
            <a:off x="2195736" y="4691263"/>
            <a:ext cx="4176464" cy="1617043"/>
          </a:xfrm>
          <a:prstGeom prst="wedgeRoundRect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800" dirty="0">
                <a:solidFill>
                  <a:srgbClr val="7030A0"/>
                </a:solidFill>
              </a:rPr>
              <a:t>解決方案？</a:t>
            </a:r>
          </a:p>
        </p:txBody>
      </p:sp>
    </p:spTree>
    <p:extLst>
      <p:ext uri="{BB962C8B-B14F-4D97-AF65-F5344CB8AC3E}">
        <p14:creationId xmlns:p14="http://schemas.microsoft.com/office/powerpoint/2010/main" val="3509680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D2886-6833-7E41-9EE6-7CE96FCB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643192" cy="1143000"/>
          </a:xfrm>
        </p:spPr>
        <p:txBody>
          <a:bodyPr/>
          <a:lstStyle/>
          <a:p>
            <a:r>
              <a:rPr kumimoji="1" lang="zh-TW" altLang="en-US" dirty="0"/>
              <a:t>感謝 </a:t>
            </a:r>
            <a:r>
              <a:rPr kumimoji="1" lang="en-US" altLang="zh-TW" dirty="0"/>
              <a:t>AWS Educate Program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8034C4-45D8-1242-97CB-2C00D855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26" y="2602633"/>
            <a:ext cx="4952932" cy="28803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E33E03-3173-0346-BDEB-B5550439AB2D}"/>
              </a:ext>
            </a:extLst>
          </p:cNvPr>
          <p:cNvSpPr/>
          <p:nvPr/>
        </p:nvSpPr>
        <p:spPr>
          <a:xfrm>
            <a:off x="1979712" y="6126163"/>
            <a:ext cx="55747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http://analytics-magazine.org/behavioral-economics-bridging-the-information-gap/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857467A6-538D-8E4B-BBEA-48FD07A2F306}"/>
              </a:ext>
            </a:extLst>
          </p:cNvPr>
          <p:cNvSpPr/>
          <p:nvPr/>
        </p:nvSpPr>
        <p:spPr>
          <a:xfrm>
            <a:off x="5940152" y="1954561"/>
            <a:ext cx="2952328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7030A0"/>
                </a:solidFill>
              </a:rPr>
              <a:t>每位學生</a:t>
            </a:r>
            <a:endParaRPr kumimoji="1" lang="en-US" altLang="zh-CN" sz="2800" dirty="0">
              <a:solidFill>
                <a:srgbClr val="7030A0"/>
              </a:solidFill>
            </a:endParaRPr>
          </a:p>
          <a:p>
            <a:pPr algn="ctr"/>
            <a:r>
              <a:rPr kumimoji="1" lang="zh-CN" altLang="en-US" sz="2800" dirty="0">
                <a:solidFill>
                  <a:srgbClr val="7030A0"/>
                </a:solidFill>
              </a:rPr>
              <a:t>都能練習</a:t>
            </a:r>
            <a:endParaRPr kumimoji="1" lang="zh-TW" altLang="en-US" sz="2800" dirty="0">
              <a:solidFill>
                <a:srgbClr val="7030A0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BDC58FB-5781-C341-922A-34C5A93D6765}"/>
              </a:ext>
            </a:extLst>
          </p:cNvPr>
          <p:cNvSpPr/>
          <p:nvPr/>
        </p:nvSpPr>
        <p:spPr>
          <a:xfrm>
            <a:off x="359532" y="1954561"/>
            <a:ext cx="2808312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rgbClr val="FF0000"/>
                </a:solidFill>
              </a:rPr>
              <a:t>大數據機器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2800" b="1" dirty="0">
                <a:solidFill>
                  <a:srgbClr val="FF0000"/>
                </a:solidFill>
              </a:rPr>
              <a:t>(Hadoop Cluster)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圓角矩形圖說文字 11">
            <a:extLst>
              <a:ext uri="{FF2B5EF4-FFF2-40B4-BE49-F238E27FC236}">
                <a16:creationId xmlns:a16="http://schemas.microsoft.com/office/drawing/2014/main" id="{2C9C99A2-E2B2-3248-ADD2-795D712835E1}"/>
              </a:ext>
            </a:extLst>
          </p:cNvPr>
          <p:cNvSpPr/>
          <p:nvPr/>
        </p:nvSpPr>
        <p:spPr>
          <a:xfrm>
            <a:off x="3167844" y="5191929"/>
            <a:ext cx="2664296" cy="968971"/>
          </a:xfrm>
          <a:prstGeom prst="wedgeRoundRectCallout">
            <a:avLst>
              <a:gd name="adj1" fmla="val 809"/>
              <a:gd name="adj2" fmla="val -1387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AWS EMR+ AWS S3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1309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A36D5-1397-E84B-B8EE-3AEE915B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D960F9-3212-5343-9548-B63392A6F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  <a:ln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r>
              <a:rPr kumimoji="1" lang="zh-TW" altLang="en-US" dirty="0"/>
              <a:t>作業一</a:t>
            </a:r>
            <a:r>
              <a:rPr kumimoji="1" lang="en-US" altLang="zh-TW" dirty="0"/>
              <a:t>: </a:t>
            </a:r>
          </a:p>
          <a:p>
            <a:pPr lvl="1"/>
            <a:r>
              <a:rPr kumimoji="1" lang="en-US" altLang="zh-TW" dirty="0" err="1"/>
              <a:t>Windoop</a:t>
            </a:r>
            <a:r>
              <a:rPr kumimoji="1" lang="en-US" altLang="zh-TW" dirty="0"/>
              <a:t> Installation and Wordcount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7030A0"/>
                </a:solidFill>
              </a:rPr>
              <a:t>AWS EC2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期中</a:t>
            </a:r>
            <a:r>
              <a:rPr kumimoji="1" lang="zh-TW" altLang="en-US" dirty="0"/>
              <a:t>專題</a:t>
            </a:r>
            <a:r>
              <a:rPr kumimoji="1" lang="en-US" altLang="zh-TW" dirty="0"/>
              <a:t>(</a:t>
            </a:r>
            <a:r>
              <a:rPr kumimoji="1" lang="zh-CN" altLang="en-US" dirty="0"/>
              <a:t>分組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CN" dirty="0" err="1"/>
              <a:t>Windoop</a:t>
            </a:r>
            <a:r>
              <a:rPr kumimoji="1" lang="en-US" altLang="zh-CN" dirty="0"/>
              <a:t> on </a:t>
            </a:r>
            <a:r>
              <a:rPr kumimoji="1" lang="en-US" altLang="zh-CN" dirty="0" err="1"/>
              <a:t>SingleNode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zh-CN" altLang="en-US" dirty="0"/>
              <a:t>高速公路</a:t>
            </a:r>
            <a:r>
              <a:rPr kumimoji="1" lang="en-US" altLang="zh-CN" dirty="0"/>
              <a:t>『</a:t>
            </a:r>
            <a:r>
              <a:rPr kumimoji="1" lang="zh-CN" altLang="en-US" dirty="0">
                <a:solidFill>
                  <a:srgbClr val="7030A0"/>
                </a:solidFill>
              </a:rPr>
              <a:t>單一交流道</a:t>
            </a:r>
            <a:r>
              <a:rPr kumimoji="1" lang="en-US" altLang="zh-CN" dirty="0"/>
              <a:t>』{</a:t>
            </a:r>
            <a:r>
              <a:rPr kumimoji="1" lang="zh-CN" altLang="en-US" dirty="0"/>
              <a:t>南下</a:t>
            </a:r>
            <a:r>
              <a:rPr kumimoji="1" lang="en-US" altLang="zh-CN" dirty="0"/>
              <a:t>}{</a:t>
            </a:r>
            <a:r>
              <a:rPr kumimoji="1" lang="zh-CN" altLang="en-US" dirty="0"/>
              <a:t>北上</a:t>
            </a:r>
            <a:r>
              <a:rPr kumimoji="1" lang="en-US" altLang="zh-CN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作業二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Windoop</a:t>
            </a:r>
            <a:r>
              <a:rPr kumimoji="1" lang="en-US" altLang="zh-TW" dirty="0"/>
              <a:t> Cluster Setup ( </a:t>
            </a:r>
            <a:r>
              <a:rPr kumimoji="1" lang="zh-CN" altLang="en-US" dirty="0"/>
              <a:t>電腦教室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b="1" dirty="0">
                <a:solidFill>
                  <a:srgbClr val="7030A0"/>
                </a:solidFill>
              </a:rPr>
              <a:t>AWS EMR + AWS S3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期末</a:t>
            </a:r>
            <a:r>
              <a:rPr kumimoji="1" lang="zh-TW" altLang="en-US" dirty="0"/>
              <a:t>專題</a:t>
            </a:r>
            <a:r>
              <a:rPr kumimoji="1" lang="en-US" altLang="zh-TW" dirty="0"/>
              <a:t>(</a:t>
            </a:r>
            <a:r>
              <a:rPr kumimoji="1" lang="zh-CN" altLang="en-US" dirty="0"/>
              <a:t>分組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CN" dirty="0"/>
              <a:t>Performance Comparison</a:t>
            </a:r>
          </a:p>
          <a:p>
            <a:pPr lvl="2"/>
            <a:r>
              <a:rPr kumimoji="1" lang="en-US" altLang="zh-TW" b="1" dirty="0" err="1">
                <a:solidFill>
                  <a:srgbClr val="7030A0"/>
                </a:solidFill>
              </a:rPr>
              <a:t>Windoop</a:t>
            </a:r>
            <a:r>
              <a:rPr kumimoji="1" lang="en-US" altLang="zh-TW" b="1" dirty="0">
                <a:solidFill>
                  <a:srgbClr val="7030A0"/>
                </a:solidFill>
              </a:rPr>
              <a:t> Cluster vs. AWS EMR</a:t>
            </a:r>
            <a:endParaRPr kumimoji="1" lang="en-US" altLang="zh-CN" b="1" dirty="0">
              <a:solidFill>
                <a:srgbClr val="7030A0"/>
              </a:solidFill>
            </a:endParaRPr>
          </a:p>
          <a:p>
            <a:pPr lvl="1"/>
            <a:r>
              <a:rPr kumimoji="1" lang="zh-CN" altLang="en-US" dirty="0"/>
              <a:t>高速公路</a:t>
            </a:r>
            <a:r>
              <a:rPr kumimoji="1" lang="en-US" altLang="zh-CN" dirty="0"/>
              <a:t>『</a:t>
            </a:r>
            <a:r>
              <a:rPr kumimoji="1" lang="zh-CN" altLang="en-US" dirty="0">
                <a:solidFill>
                  <a:srgbClr val="7030A0"/>
                </a:solidFill>
              </a:rPr>
              <a:t>某路段</a:t>
            </a:r>
            <a:r>
              <a:rPr kumimoji="1" lang="en-US" altLang="zh-CN" dirty="0"/>
              <a:t>』{</a:t>
            </a:r>
            <a:r>
              <a:rPr kumimoji="1" lang="zh-CN" altLang="en-US" dirty="0"/>
              <a:t>南下</a:t>
            </a:r>
            <a:r>
              <a:rPr kumimoji="1" lang="en-US" altLang="zh-CN" dirty="0"/>
              <a:t>}{</a:t>
            </a:r>
            <a:r>
              <a:rPr kumimoji="1" lang="zh-CN" altLang="en-US" dirty="0"/>
              <a:t>北上</a:t>
            </a:r>
            <a:r>
              <a:rPr kumimoji="1" lang="en-US" altLang="zh-CN" dirty="0"/>
              <a:t>}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6F4ADCF7-B53C-FA45-A907-1CFF0E549B4C}"/>
              </a:ext>
            </a:extLst>
          </p:cNvPr>
          <p:cNvSpPr/>
          <p:nvPr/>
        </p:nvSpPr>
        <p:spPr>
          <a:xfrm>
            <a:off x="468205" y="1268760"/>
            <a:ext cx="6552728" cy="11521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424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6E0C59-DC94-724D-8870-FB9B8536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作業</a:t>
            </a:r>
            <a:r>
              <a:rPr lang="en-US" altLang="zh-TW" dirty="0"/>
              <a:t>1( </a:t>
            </a:r>
            <a:r>
              <a:rPr lang="en" altLang="zh-TW" dirty="0"/>
              <a:t>Deadline 2020/10/28 12:00PM 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66CAA6-E669-4F4F-82F1-5472CDBC7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925144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/>
              <a:t>[5%] </a:t>
            </a:r>
            <a:r>
              <a:rPr lang="en" altLang="zh-TW" dirty="0">
                <a:hlinkClick r:id="rId2"/>
              </a:rPr>
              <a:t>AWS Educate Program</a:t>
            </a:r>
            <a:endParaRPr lang="en" altLang="zh-TW" dirty="0"/>
          </a:p>
          <a:p>
            <a:pPr lvl="1"/>
            <a:r>
              <a:rPr lang="en" altLang="zh-TW" sz="5200" dirty="0"/>
              <a:t> ( </a:t>
            </a:r>
            <a:r>
              <a:rPr lang="zh-TW" altLang="en-US" sz="5200" dirty="0">
                <a:solidFill>
                  <a:srgbClr val="FF0000"/>
                </a:solidFill>
              </a:rPr>
              <a:t>利用</a:t>
            </a:r>
            <a:r>
              <a:rPr lang="en" altLang="zh-TW" sz="5200" dirty="0">
                <a:solidFill>
                  <a:srgbClr val="FF0000"/>
                </a:solidFill>
              </a:rPr>
              <a:t>AWS EC2 </a:t>
            </a:r>
            <a:r>
              <a:rPr lang="zh-TW" altLang="en-US" sz="5200" dirty="0">
                <a:solidFill>
                  <a:srgbClr val="FF0000"/>
                </a:solidFill>
              </a:rPr>
              <a:t>產生一台 </a:t>
            </a:r>
            <a:r>
              <a:rPr lang="en" altLang="zh-TW" sz="5200" dirty="0">
                <a:solidFill>
                  <a:srgbClr val="FF0000"/>
                </a:solidFill>
              </a:rPr>
              <a:t>Window PC </a:t>
            </a:r>
          </a:p>
          <a:p>
            <a:pPr lvl="2"/>
            <a:r>
              <a:rPr lang="en" altLang="zh-TW" sz="4100" dirty="0">
                <a:solidFill>
                  <a:srgbClr val="FF0000"/>
                </a:solidFill>
              </a:rPr>
              <a:t>(CPU: 8 core, RAM: 16 GB)</a:t>
            </a:r>
            <a:r>
              <a:rPr lang="zh-TW" altLang="en" sz="4100" dirty="0">
                <a:solidFill>
                  <a:srgbClr val="FF0000"/>
                </a:solidFill>
              </a:rPr>
              <a:t>　</a:t>
            </a:r>
            <a:r>
              <a:rPr lang="en" altLang="zh-TW" sz="4100" dirty="0">
                <a:solidFill>
                  <a:srgbClr val="FF0000"/>
                </a:solidFill>
              </a:rPr>
              <a:t>HD: 30 GB</a:t>
            </a:r>
            <a:r>
              <a:rPr lang="zh-TW" altLang="en" sz="4100" dirty="0">
                <a:solidFill>
                  <a:srgbClr val="FF0000"/>
                </a:solidFill>
              </a:rPr>
              <a:t> </a:t>
            </a:r>
            <a:r>
              <a:rPr lang="en" altLang="zh-TW" sz="4100" dirty="0">
                <a:solidFill>
                  <a:srgbClr val="FF0000"/>
                </a:solidFill>
              </a:rPr>
              <a:t>)</a:t>
            </a:r>
          </a:p>
          <a:p>
            <a:r>
              <a:rPr lang="en" altLang="zh-TW" dirty="0"/>
              <a:t>[5%] </a:t>
            </a:r>
            <a:r>
              <a:rPr lang="en" altLang="zh-TW" dirty="0" err="1"/>
              <a:t>Windoop</a:t>
            </a:r>
            <a:r>
              <a:rPr lang="zh-TW" altLang="en-US" dirty="0"/>
              <a:t>安裝與</a:t>
            </a:r>
            <a:r>
              <a:rPr lang="en" altLang="zh-TW" dirty="0"/>
              <a:t>Wordcount </a:t>
            </a:r>
            <a:r>
              <a:rPr lang="zh-TW" altLang="en-US" dirty="0"/>
              <a:t>測試</a:t>
            </a:r>
          </a:p>
          <a:p>
            <a:pPr lvl="1"/>
            <a:r>
              <a:rPr lang="en" altLang="zh-TW" dirty="0">
                <a:hlinkClick r:id="rId3"/>
              </a:rPr>
              <a:t>Windoop (Single Node)(run Presentation.java)</a:t>
            </a:r>
            <a:endParaRPr lang="en" altLang="zh-TW" dirty="0"/>
          </a:p>
          <a:p>
            <a:pPr lvl="1"/>
            <a:r>
              <a:rPr lang="en" altLang="zh-TW" dirty="0">
                <a:hlinkClick r:id="rId4"/>
              </a:rPr>
              <a:t>[3] Hadoop Java Programming Import, add Jar Library(pdf</a:t>
            </a:r>
            <a:r>
              <a:rPr lang="zh-TW" altLang="en-US" dirty="0">
                <a:hlinkClick r:id="rId4"/>
              </a:rPr>
              <a:t>解說</a:t>
            </a:r>
            <a:r>
              <a:rPr lang="en-US" altLang="zh-TW" dirty="0">
                <a:hlinkClick r:id="rId4"/>
              </a:rPr>
              <a:t>)</a:t>
            </a:r>
            <a:endParaRPr lang="zh-TW" altLang="en-US" dirty="0"/>
          </a:p>
          <a:p>
            <a:pPr lvl="2"/>
            <a:r>
              <a:rPr lang="en-US" altLang="zh-TW" dirty="0"/>
              <a:t>(1)</a:t>
            </a:r>
            <a:r>
              <a:rPr lang="zh-TW" altLang="en-US" dirty="0"/>
              <a:t>安裝</a:t>
            </a:r>
            <a:r>
              <a:rPr lang="en" altLang="zh-TW" dirty="0"/>
              <a:t>Java JDK (Java 8 JDK, not JRE) </a:t>
            </a:r>
            <a:r>
              <a:rPr lang="zh-TW" altLang="en-US" dirty="0"/>
              <a:t>和系統路徑設定 </a:t>
            </a:r>
            <a:r>
              <a:rPr lang="en-US" altLang="zh-TW" dirty="0"/>
              <a:t>( </a:t>
            </a:r>
            <a:r>
              <a:rPr lang="zh-TW" altLang="en-US" dirty="0">
                <a:hlinkClick r:id="rId5"/>
              </a:rPr>
              <a:t>安裝說明：王家恩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" altLang="zh-TW" dirty="0">
                <a:hlinkClick r:id="rId6"/>
              </a:rPr>
              <a:t>How to Download &amp; Install Java JDK 8 in Windows(From:Guru99)</a:t>
            </a:r>
            <a:endParaRPr lang="en" altLang="zh-TW" dirty="0"/>
          </a:p>
          <a:p>
            <a:pPr lvl="2"/>
            <a:r>
              <a:rPr lang="en" altLang="zh-TW" dirty="0"/>
              <a:t>(2)</a:t>
            </a:r>
            <a:r>
              <a:rPr lang="zh-TW" altLang="en-US" dirty="0"/>
              <a:t>安裝</a:t>
            </a:r>
            <a:r>
              <a:rPr lang="en" altLang="zh-TW" dirty="0" err="1"/>
              <a:t>Windoop</a:t>
            </a:r>
            <a:r>
              <a:rPr lang="en" altLang="zh-TW" dirty="0" err="1">
                <a:hlinkClick r:id="rId3"/>
              </a:rPr>
              <a:t>Windoop</a:t>
            </a:r>
            <a:r>
              <a:rPr lang="en" altLang="zh-TW" dirty="0">
                <a:hlinkClick r:id="rId3"/>
              </a:rPr>
              <a:t> (Single Node)</a:t>
            </a:r>
            <a:endParaRPr lang="en" altLang="zh-TW" dirty="0"/>
          </a:p>
          <a:p>
            <a:pPr lvl="2"/>
            <a:r>
              <a:rPr lang="en" altLang="zh-TW" dirty="0"/>
              <a:t>(3)</a:t>
            </a:r>
            <a:r>
              <a:rPr lang="zh-TW" altLang="en-US" dirty="0"/>
              <a:t>執行（</a:t>
            </a:r>
            <a:r>
              <a:rPr lang="en" altLang="zh-TW" dirty="0" err="1"/>
              <a:t>PresentElection.java</a:t>
            </a:r>
            <a:r>
              <a:rPr lang="en" altLang="zh-TW" dirty="0"/>
              <a:t>),</a:t>
            </a:r>
            <a:r>
              <a:rPr lang="zh-TW" altLang="en" dirty="0"/>
              <a:t>（</a:t>
            </a:r>
            <a:r>
              <a:rPr lang="zh-TW" altLang="en-US" dirty="0"/>
              <a:t>程式中加入新候選人＂你的學號</a:t>
            </a:r>
            <a:r>
              <a:rPr lang="en-US" altLang="zh-TW" dirty="0"/>
              <a:t>_</a:t>
            </a:r>
            <a:r>
              <a:rPr lang="zh-TW" altLang="en-US" dirty="0"/>
              <a:t>姓名＂</a:t>
            </a:r>
            <a:r>
              <a:rPr lang="en-US" altLang="zh-TW" dirty="0"/>
              <a:t>, </a:t>
            </a:r>
            <a:r>
              <a:rPr lang="en" altLang="zh-TW" dirty="0" err="1"/>
              <a:t>e.g</a:t>
            </a:r>
            <a:r>
              <a:rPr lang="en" altLang="zh-TW" dirty="0"/>
              <a:t> "10500001_jdwang"</a:t>
            </a:r>
            <a:r>
              <a:rPr lang="zh-TW" altLang="en" dirty="0"/>
              <a:t>）</a:t>
            </a:r>
            <a:endParaRPr lang="en-US" altLang="zh-TW" dirty="0"/>
          </a:p>
          <a:p>
            <a:pPr lvl="2"/>
            <a:r>
              <a:rPr lang="en" altLang="zh-TW" dirty="0"/>
              <a:t>(4)</a:t>
            </a:r>
            <a:r>
              <a:rPr lang="zh-TW" altLang="en-US" dirty="0"/>
              <a:t>下載　</a:t>
            </a:r>
            <a:r>
              <a:rPr lang="zh-TW" altLang="en-US" dirty="0">
                <a:hlinkClick r:id="rId7"/>
              </a:rPr>
              <a:t> </a:t>
            </a:r>
            <a:r>
              <a:rPr lang="en" altLang="zh-TW" dirty="0">
                <a:hlinkClick r:id="rId7"/>
              </a:rPr>
              <a:t>WordCount_jdwang_2016_10_12.zip</a:t>
            </a:r>
            <a:endParaRPr lang="en" altLang="zh-TW" dirty="0"/>
          </a:p>
          <a:p>
            <a:pPr lvl="2"/>
            <a:r>
              <a:rPr lang="en" altLang="zh-TW" dirty="0"/>
              <a:t>(5)</a:t>
            </a:r>
            <a:r>
              <a:rPr lang="zh-TW" altLang="en-US" dirty="0"/>
              <a:t>匯入 </a:t>
            </a:r>
            <a:r>
              <a:rPr lang="en" altLang="zh-TW" dirty="0"/>
              <a:t>Java Project </a:t>
            </a:r>
            <a:r>
              <a:rPr lang="en" altLang="zh-TW" dirty="0">
                <a:hlinkClick r:id="rId8"/>
              </a:rPr>
              <a:t>Hadoop Java Programming Import, add Jar Library(pdf</a:t>
            </a:r>
            <a:r>
              <a:rPr lang="zh-TW" altLang="en-US" dirty="0">
                <a:hlinkClick r:id="rId8"/>
              </a:rPr>
              <a:t>解說</a:t>
            </a:r>
            <a:r>
              <a:rPr lang="en-US" altLang="zh-TW" dirty="0">
                <a:hlinkClick r:id="rId8"/>
              </a:rPr>
              <a:t>)</a:t>
            </a:r>
            <a:endParaRPr lang="en-US" altLang="zh-TW" dirty="0"/>
          </a:p>
          <a:p>
            <a:pPr lvl="2"/>
            <a:r>
              <a:rPr lang="en-US" altLang="zh-TW" dirty="0"/>
              <a:t>(6) </a:t>
            </a:r>
            <a:r>
              <a:rPr lang="en" altLang="zh-TW" dirty="0" err="1"/>
              <a:t>WordCount</a:t>
            </a:r>
            <a:r>
              <a:rPr lang="en" altLang="zh-TW" dirty="0"/>
              <a:t> Examples</a:t>
            </a:r>
            <a:r>
              <a:rPr lang="en" altLang="zh-TW" dirty="0">
                <a:hlinkClick r:id="rId7"/>
              </a:rPr>
              <a:t> WordCount_jdwang_2016_10_12.zip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3630049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FD0BA-F2B5-604C-BB8B-E18C47C9F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Choose instance type “</a:t>
            </a:r>
            <a:r>
              <a:rPr kumimoji="1" lang="en-US" altLang="zh-TW" dirty="0">
                <a:solidFill>
                  <a:srgbClr val="FF0000"/>
                </a:solidFill>
              </a:rPr>
              <a:t>t2.2xlarge</a:t>
            </a:r>
            <a:r>
              <a:rPr kumimoji="1" lang="en-US" altLang="zh-TW" dirty="0"/>
              <a:t>” for </a:t>
            </a:r>
            <a:r>
              <a:rPr kumimoji="1" lang="en-US" altLang="zh-TW" dirty="0" err="1"/>
              <a:t>Windoop</a:t>
            </a:r>
            <a:r>
              <a:rPr kumimoji="1" lang="en-US" altLang="zh-TW" dirty="0"/>
              <a:t> installation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E2478-CDB5-1E4C-B5FA-73EECC48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Requirement </a:t>
            </a:r>
            <a:r>
              <a:rPr lang="en" altLang="zh-TW" dirty="0">
                <a:solidFill>
                  <a:srgbClr val="FF0000"/>
                </a:solidFill>
              </a:rPr>
              <a:t>(CPU: 8 core, RAM: 16 GB)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565A3A-E986-CE4B-81DB-3192E9F9AF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18" y="2276872"/>
            <a:ext cx="8092091" cy="42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4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7069C-4A84-934D-9299-F988B9BA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大綱</a:t>
            </a:r>
            <a:r>
              <a:rPr kumimoji="1" lang="zh-TW" altLang="en-US" dirty="0"/>
              <a:t> </a:t>
            </a:r>
            <a:r>
              <a:rPr kumimoji="1" lang="en-US" altLang="zh-TW" dirty="0"/>
              <a:t>(Outline)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71D9C9-AC51-0D41-B93A-ADBAFB61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大數據</a:t>
            </a:r>
            <a:r>
              <a:rPr kumimoji="1" lang="en-US" altLang="zh-CN" dirty="0">
                <a:solidFill>
                  <a:srgbClr val="FF0000"/>
                </a:solidFill>
              </a:rPr>
              <a:t>)(</a:t>
            </a:r>
            <a:r>
              <a:rPr kumimoji="1" lang="zh-CN" altLang="en-US" dirty="0">
                <a:solidFill>
                  <a:srgbClr val="FF0000"/>
                </a:solidFill>
              </a:rPr>
              <a:t>雲端計算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r>
              <a:rPr kumimoji="1" lang="zh-CN" altLang="en-US" dirty="0">
                <a:solidFill>
                  <a:srgbClr val="FF0000"/>
                </a:solidFill>
              </a:rPr>
              <a:t>與</a:t>
            </a: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人工智慧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r>
              <a:rPr kumimoji="1" lang="zh-CN" altLang="en-US" dirty="0">
                <a:solidFill>
                  <a:srgbClr val="FF0000"/>
                </a:solidFill>
              </a:rPr>
              <a:t>的關係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AWS</a:t>
            </a:r>
            <a:r>
              <a:rPr lang="zh-CN" altLang="en-US" dirty="0"/>
              <a:t>與大數據課程</a:t>
            </a:r>
            <a:endParaRPr lang="en-US" altLang="zh-TW" dirty="0"/>
          </a:p>
          <a:p>
            <a:pPr lvl="1"/>
            <a:r>
              <a:rPr lang="en-US" altLang="zh-TW" dirty="0"/>
              <a:t>Hadoop</a:t>
            </a:r>
            <a:r>
              <a:rPr lang="zh-TW" altLang="en-US" dirty="0"/>
              <a:t> </a:t>
            </a:r>
            <a:r>
              <a:rPr lang="en-US" altLang="zh-TW" dirty="0"/>
              <a:t>Cluster</a:t>
            </a:r>
            <a:endParaRPr lang="en-US" altLang="zh-TW" dirty="0">
              <a:hlinkClick r:id="rId2"/>
            </a:endParaRPr>
          </a:p>
          <a:p>
            <a:pPr lvl="1"/>
            <a:r>
              <a:rPr lang="zh-CN" altLang="en-US" dirty="0">
                <a:hlinkClick r:id="rId2"/>
              </a:rPr>
              <a:t>課程</a:t>
            </a:r>
            <a:r>
              <a:rPr lang="en-US" altLang="zh-CN" dirty="0">
                <a:hlinkClick r:id="rId2"/>
              </a:rPr>
              <a:t>: </a:t>
            </a:r>
            <a:r>
              <a:rPr lang="zh-TW" altLang="en-US" dirty="0">
                <a:hlinkClick r:id="rId2"/>
              </a:rPr>
              <a:t>大數據資料處理</a:t>
            </a:r>
            <a:endParaRPr lang="en" altLang="zh-TW" dirty="0"/>
          </a:p>
          <a:p>
            <a:r>
              <a:rPr lang="zh-CN" altLang="en-US" dirty="0"/>
              <a:t>現況與建議</a:t>
            </a:r>
            <a:endParaRPr lang="en-US" altLang="zh-TW" dirty="0"/>
          </a:p>
          <a:p>
            <a:r>
              <a:rPr lang="zh-CN" altLang="en-US" dirty="0"/>
              <a:t>感謝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1113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6E461-CDAF-A743-8D54-C4BC6FA4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078A84-1450-C742-9EE6-EEC3CD5CF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AFD0D2-FCCA-5548-B4C4-92EB11333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4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74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A36D5-1397-E84B-B8EE-3AEE915B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D960F9-3212-5343-9548-B63392A6F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  <a:ln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r>
              <a:rPr kumimoji="1" lang="zh-TW" altLang="en-US" dirty="0"/>
              <a:t>作業一</a:t>
            </a:r>
            <a:r>
              <a:rPr kumimoji="1" lang="en-US" altLang="zh-TW" dirty="0"/>
              <a:t>: </a:t>
            </a:r>
          </a:p>
          <a:p>
            <a:pPr lvl="1"/>
            <a:r>
              <a:rPr kumimoji="1" lang="en-US" altLang="zh-TW" dirty="0" err="1"/>
              <a:t>Windoop</a:t>
            </a:r>
            <a:r>
              <a:rPr kumimoji="1" lang="en-US" altLang="zh-TW" dirty="0"/>
              <a:t> Installation and Wordcount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7030A0"/>
                </a:solidFill>
              </a:rPr>
              <a:t>AWS EC2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期中</a:t>
            </a:r>
            <a:r>
              <a:rPr kumimoji="1" lang="zh-TW" altLang="en-US" dirty="0"/>
              <a:t>專題</a:t>
            </a:r>
            <a:r>
              <a:rPr kumimoji="1" lang="en-US" altLang="zh-TW" dirty="0"/>
              <a:t>(</a:t>
            </a:r>
            <a:r>
              <a:rPr kumimoji="1" lang="zh-CN" altLang="en-US" dirty="0"/>
              <a:t>分組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CN" dirty="0" err="1"/>
              <a:t>Windoop</a:t>
            </a:r>
            <a:r>
              <a:rPr kumimoji="1" lang="en-US" altLang="zh-CN" dirty="0"/>
              <a:t> on </a:t>
            </a:r>
            <a:r>
              <a:rPr kumimoji="1" lang="en-US" altLang="zh-CN" dirty="0" err="1"/>
              <a:t>SingleNode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zh-CN" altLang="en-US" dirty="0"/>
              <a:t>高速公路</a:t>
            </a:r>
            <a:r>
              <a:rPr kumimoji="1" lang="en-US" altLang="zh-CN" dirty="0"/>
              <a:t>『</a:t>
            </a:r>
            <a:r>
              <a:rPr kumimoji="1" lang="zh-CN" altLang="en-US" dirty="0">
                <a:solidFill>
                  <a:srgbClr val="7030A0"/>
                </a:solidFill>
              </a:rPr>
              <a:t>單一交流道</a:t>
            </a:r>
            <a:r>
              <a:rPr kumimoji="1" lang="en-US" altLang="zh-CN" dirty="0"/>
              <a:t>』{</a:t>
            </a:r>
            <a:r>
              <a:rPr kumimoji="1" lang="zh-CN" altLang="en-US" dirty="0"/>
              <a:t>南下</a:t>
            </a:r>
            <a:r>
              <a:rPr kumimoji="1" lang="en-US" altLang="zh-CN" dirty="0"/>
              <a:t>}{</a:t>
            </a:r>
            <a:r>
              <a:rPr kumimoji="1" lang="zh-CN" altLang="en-US" dirty="0"/>
              <a:t>北上</a:t>
            </a:r>
            <a:r>
              <a:rPr kumimoji="1" lang="en-US" altLang="zh-CN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作業二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Windoop</a:t>
            </a:r>
            <a:r>
              <a:rPr kumimoji="1" lang="en-US" altLang="zh-TW" dirty="0"/>
              <a:t> Multi-Nodes Cluster ( </a:t>
            </a:r>
            <a:r>
              <a:rPr kumimoji="1" lang="zh-CN" altLang="en-US" dirty="0"/>
              <a:t>電腦教室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b="1" dirty="0">
                <a:solidFill>
                  <a:srgbClr val="7030A0"/>
                </a:solidFill>
              </a:rPr>
              <a:t>AWS EMR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期末</a:t>
            </a:r>
            <a:r>
              <a:rPr kumimoji="1" lang="zh-TW" altLang="en-US" dirty="0"/>
              <a:t>專題</a:t>
            </a:r>
            <a:r>
              <a:rPr kumimoji="1" lang="en-US" altLang="zh-TW" dirty="0"/>
              <a:t>(</a:t>
            </a:r>
            <a:r>
              <a:rPr kumimoji="1" lang="zh-CN" altLang="en-US" dirty="0"/>
              <a:t>分組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CN" dirty="0"/>
              <a:t>Performance Comparison</a:t>
            </a:r>
          </a:p>
          <a:p>
            <a:pPr lvl="2"/>
            <a:r>
              <a:rPr kumimoji="1" lang="en-US" altLang="zh-TW" b="1" dirty="0" err="1">
                <a:solidFill>
                  <a:srgbClr val="7030A0"/>
                </a:solidFill>
              </a:rPr>
              <a:t>Windoop</a:t>
            </a:r>
            <a:r>
              <a:rPr kumimoji="1" lang="en-US" altLang="zh-TW" b="1" dirty="0">
                <a:solidFill>
                  <a:srgbClr val="7030A0"/>
                </a:solidFill>
              </a:rPr>
              <a:t> Cluster vs. AWS EMR</a:t>
            </a:r>
            <a:endParaRPr kumimoji="1" lang="en-US" altLang="zh-CN" b="1" dirty="0">
              <a:solidFill>
                <a:srgbClr val="7030A0"/>
              </a:solidFill>
            </a:endParaRPr>
          </a:p>
          <a:p>
            <a:pPr lvl="1"/>
            <a:r>
              <a:rPr kumimoji="1" lang="zh-CN" altLang="en-US" dirty="0"/>
              <a:t>高速公路</a:t>
            </a:r>
            <a:r>
              <a:rPr kumimoji="1" lang="en-US" altLang="zh-CN" dirty="0"/>
              <a:t>『</a:t>
            </a:r>
            <a:r>
              <a:rPr kumimoji="1" lang="zh-CN" altLang="en-US" dirty="0">
                <a:solidFill>
                  <a:srgbClr val="7030A0"/>
                </a:solidFill>
              </a:rPr>
              <a:t>某路段</a:t>
            </a:r>
            <a:r>
              <a:rPr kumimoji="1" lang="en-US" altLang="zh-CN" dirty="0"/>
              <a:t>』{</a:t>
            </a:r>
            <a:r>
              <a:rPr kumimoji="1" lang="zh-CN" altLang="en-US" dirty="0"/>
              <a:t>南下</a:t>
            </a:r>
            <a:r>
              <a:rPr kumimoji="1" lang="en-US" altLang="zh-CN" dirty="0"/>
              <a:t>}{</a:t>
            </a:r>
            <a:r>
              <a:rPr kumimoji="1" lang="zh-CN" altLang="en-US" dirty="0"/>
              <a:t>北上</a:t>
            </a:r>
            <a:r>
              <a:rPr kumimoji="1" lang="en-US" altLang="zh-CN" dirty="0"/>
              <a:t>}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6F4ADCF7-B53C-FA45-A907-1CFF0E549B4C}"/>
              </a:ext>
            </a:extLst>
          </p:cNvPr>
          <p:cNvSpPr/>
          <p:nvPr/>
        </p:nvSpPr>
        <p:spPr>
          <a:xfrm>
            <a:off x="457200" y="2471192"/>
            <a:ext cx="6552728" cy="11521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473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69499-3EEB-1946-914D-BB873281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交通部高速公路開放資料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19FC54C-C289-FF4E-85B3-CE837E687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48" y="1556792"/>
            <a:ext cx="9146848" cy="4936582"/>
          </a:xfrm>
        </p:spPr>
      </p:pic>
    </p:spTree>
    <p:extLst>
      <p:ext uri="{BB962C8B-B14F-4D97-AF65-F5344CB8AC3E}">
        <p14:creationId xmlns:p14="http://schemas.microsoft.com/office/powerpoint/2010/main" val="937585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0030" y="178594"/>
            <a:ext cx="8643938" cy="1423736"/>
          </a:xfrm>
        </p:spPr>
        <p:txBody>
          <a:bodyPr>
            <a:normAutofit/>
          </a:bodyPr>
          <a:lstStyle/>
          <a:p>
            <a:r>
              <a:rPr lang="zh-TW" altLang="en-US" sz="2812" b="1" dirty="0">
                <a:hlinkClick r:id="rId2" tooltip="中華民國國道"/>
              </a:rPr>
              <a:t>中華民國國道</a:t>
            </a:r>
            <a:r>
              <a:rPr lang="zh-TW" altLang="en-US" sz="2812" dirty="0"/>
              <a:t>（</a:t>
            </a:r>
            <a:r>
              <a:rPr lang="zh-TW" altLang="en-US" sz="2812" dirty="0">
                <a:hlinkClick r:id="rId3" tooltip="高速公路"/>
              </a:rPr>
              <a:t>高速公路</a:t>
            </a:r>
            <a:r>
              <a:rPr lang="zh-TW" altLang="en-US" sz="2812" dirty="0"/>
              <a:t>）的</a:t>
            </a:r>
            <a:r>
              <a:rPr lang="zh-TW" altLang="en-US" sz="2812" b="1" dirty="0">
                <a:hlinkClick r:id="rId4" tooltip="電子道路收費系統"/>
              </a:rPr>
              <a:t>電子收費系統</a:t>
            </a:r>
            <a:r>
              <a:rPr lang="zh-TW" altLang="en-US" sz="2812" dirty="0"/>
              <a:t>（</a:t>
            </a:r>
            <a:r>
              <a:rPr lang="en-US" altLang="zh-TW" sz="2812" b="1" i="1" dirty="0"/>
              <a:t>Electronic Toll Collection</a:t>
            </a:r>
            <a:r>
              <a:rPr lang="zh-TW" altLang="en-US" sz="2812" dirty="0"/>
              <a:t>，簡稱</a:t>
            </a:r>
            <a:r>
              <a:rPr lang="en-US" altLang="zh-TW" sz="2812" b="1" dirty="0"/>
              <a:t>ETC</a:t>
            </a:r>
            <a:r>
              <a:rPr lang="zh-TW" altLang="en-US" sz="2812" dirty="0"/>
              <a:t>）</a:t>
            </a:r>
            <a:endParaRPr kumimoji="1" lang="zh-TW" altLang="en-US" sz="2812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61" y="1602330"/>
            <a:ext cx="8327078" cy="46839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286311"/>
            <a:ext cx="5817547" cy="351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87" dirty="0"/>
              <a:t>From: </a:t>
            </a:r>
            <a:r>
              <a:rPr lang="zh-TW" altLang="en-US" sz="1687" dirty="0"/>
              <a:t>https://i.ytimg.com/vi/1ML2FFS2dJg/maxresdefault.jpg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378677752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114C61-106A-FB41-8749-6F70307E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國道計費門架座標及里程牌價表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EEE3E91-EEC1-0B43-8114-B089DE12A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638"/>
            <a:ext cx="9136988" cy="4963690"/>
          </a:xfrm>
        </p:spPr>
      </p:pic>
    </p:spTree>
    <p:extLst>
      <p:ext uri="{BB962C8B-B14F-4D97-AF65-F5344CB8AC3E}">
        <p14:creationId xmlns:p14="http://schemas.microsoft.com/office/powerpoint/2010/main" val="354389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69499-3EEB-1946-914D-BB873281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交通部高速公路開放資料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C6B3ABD-13AE-684E-9494-518A0824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26EE4B-F11C-FA4C-B40A-D6323E433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638"/>
            <a:ext cx="9144000" cy="50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47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907282-4CB8-BF4A-AB4A-37C91445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利用</a:t>
            </a:r>
            <a:r>
              <a:rPr kumimoji="1" lang="zh-TW" altLang="en-US" dirty="0">
                <a:solidFill>
                  <a:srgbClr val="FF0000"/>
                </a:solidFill>
              </a:rPr>
              <a:t>網路機器人</a:t>
            </a:r>
            <a:r>
              <a:rPr kumimoji="1" lang="zh-TW" altLang="en-US" dirty="0"/>
              <a:t>，</a:t>
            </a:r>
            <a:br>
              <a:rPr kumimoji="1" lang="en-US" altLang="zh-TW" dirty="0"/>
            </a:br>
            <a:r>
              <a:rPr kumimoji="1" lang="zh-TW" altLang="en-US" dirty="0"/>
              <a:t>可以下載</a:t>
            </a:r>
            <a:r>
              <a:rPr kumimoji="1" lang="zh-TW" altLang="en-US" dirty="0">
                <a:solidFill>
                  <a:srgbClr val="FF0000"/>
                </a:solidFill>
              </a:rPr>
              <a:t>最近</a:t>
            </a:r>
            <a:r>
              <a:rPr kumimoji="1" lang="zh-TW" altLang="en-US" dirty="0"/>
              <a:t>的</a:t>
            </a:r>
            <a:r>
              <a:rPr kumimoji="1" lang="zh-TW" altLang="en-US" dirty="0">
                <a:solidFill>
                  <a:srgbClr val="FF0000"/>
                </a:solidFill>
              </a:rPr>
              <a:t>高速公路資料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B94AAD-8D3B-7148-9EF5-9758AB78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060" y="5805264"/>
            <a:ext cx="9144000" cy="82495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" altLang="zh-TW" sz="1400" dirty="0"/>
            </a:br>
            <a:r>
              <a:rPr lang="en" altLang="zh-TW" sz="1400" dirty="0"/>
              <a:t>Example: (one hour)</a:t>
            </a:r>
            <a:r>
              <a:rPr lang="en" altLang="zh-TW" sz="1400" dirty="0">
                <a:hlinkClick r:id="rId2"/>
              </a:rPr>
              <a:t>"TDCS_M06A_20161127_230000.csv"</a:t>
            </a:r>
            <a:r>
              <a:rPr lang="en" altLang="zh-TW" sz="1400" dirty="0"/>
              <a:t>(2016/11/27 23pm)</a:t>
            </a:r>
            <a:br>
              <a:rPr lang="en" altLang="zh-TW" sz="1400" dirty="0"/>
            </a:br>
            <a:r>
              <a:rPr lang="en" altLang="zh-TW" sz="1400" dirty="0"/>
              <a:t>Example: (24 Hours)</a:t>
            </a:r>
            <a:r>
              <a:rPr lang="en" altLang="zh-TW" sz="1400" dirty="0">
                <a:hlinkClick r:id="rId3"/>
              </a:rPr>
              <a:t>"201701_1-1.7z"</a:t>
            </a:r>
            <a:r>
              <a:rPr lang="en" altLang="zh-TW" sz="1400" dirty="0"/>
              <a:t>(2017/1/1)</a:t>
            </a:r>
            <a:endParaRPr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E30874-3188-6844-ABD9-8D596D899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628800"/>
            <a:ext cx="4859394" cy="36315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5C22571-BD33-CA4C-9C5A-9BE4CBA6BD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096" y="1628800"/>
            <a:ext cx="3547712" cy="43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98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8F0C6-7242-7F47-A90E-EE77B98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(30%)</a:t>
            </a:r>
            <a:r>
              <a:rPr lang="zh-TW" altLang="en-US" dirty="0"/>
              <a:t>期中專題</a:t>
            </a:r>
            <a:r>
              <a:rPr lang="en-US" altLang="zh-TW" dirty="0"/>
              <a:t>(</a:t>
            </a:r>
            <a:r>
              <a:rPr lang="en" altLang="zh-TW" dirty="0"/>
              <a:t>Hadoop Single Node):</a:t>
            </a:r>
            <a:br>
              <a:rPr lang="en" altLang="zh-TW" dirty="0"/>
            </a:b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11D12C-66B3-7040-AFE4-0C2E45EAC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63688"/>
            <a:ext cx="9324528" cy="4895131"/>
          </a:xfrm>
        </p:spPr>
        <p:txBody>
          <a:bodyPr>
            <a:normAutofit/>
          </a:bodyPr>
          <a:lstStyle/>
          <a:p>
            <a:r>
              <a:rPr lang="zh-TW" altLang="en-US" dirty="0">
                <a:hlinkClick r:id="rId2"/>
              </a:rPr>
              <a:t>分組名單</a:t>
            </a:r>
            <a:r>
              <a:rPr lang="en-US" altLang="zh-TW" dirty="0">
                <a:hlinkClick r:id="rId2"/>
              </a:rPr>
              <a:t>:(109_1_ </a:t>
            </a:r>
            <a:r>
              <a:rPr lang="en" altLang="zh-TW" dirty="0">
                <a:hlinkClick r:id="rId2"/>
              </a:rPr>
              <a:t>BigDataApplications_MiddleProject)</a:t>
            </a:r>
            <a:endParaRPr lang="en-US" altLang="zh-TW" dirty="0">
              <a:hlinkClick r:id="rId3"/>
            </a:endParaRPr>
          </a:p>
          <a:p>
            <a:r>
              <a:rPr lang="zh-TW" altLang="en-US" dirty="0"/>
              <a:t>選一個</a:t>
            </a:r>
            <a:r>
              <a:rPr lang="zh-TW" altLang="en-US" dirty="0">
                <a:solidFill>
                  <a:srgbClr val="FF0000"/>
                </a:solidFill>
              </a:rPr>
              <a:t>你熟悉或想要</a:t>
            </a:r>
            <a:r>
              <a:rPr lang="zh-TW" altLang="en-US" dirty="0"/>
              <a:t>觀察的匝道</a:t>
            </a:r>
            <a:endParaRPr lang="en-US" altLang="zh-TW" dirty="0"/>
          </a:p>
          <a:p>
            <a:pPr lvl="1"/>
            <a:r>
              <a:rPr lang="en-US" altLang="zh-TW" dirty="0"/>
              <a:t>(</a:t>
            </a:r>
            <a:r>
              <a:rPr lang="zh-TW" altLang="en-US" dirty="0"/>
              <a:t>說明你的動機</a:t>
            </a:r>
            <a:r>
              <a:rPr lang="en-US" altLang="zh-TW" dirty="0"/>
              <a:t>:</a:t>
            </a:r>
            <a:r>
              <a:rPr lang="zh-TW" altLang="en-US" dirty="0">
                <a:solidFill>
                  <a:srgbClr val="FF0000"/>
                </a:solidFill>
              </a:rPr>
              <a:t>為何要選這個匝道</a:t>
            </a:r>
            <a:r>
              <a:rPr lang="en-US" altLang="zh-TW" dirty="0"/>
              <a:t>?) </a:t>
            </a:r>
          </a:p>
          <a:p>
            <a:pPr lvl="1"/>
            <a:r>
              <a:rPr lang="en-US" altLang="zh-TW" dirty="0"/>
              <a:t>&lt;</a:t>
            </a:r>
            <a:r>
              <a:rPr lang="zh-TW" altLang="en-US" dirty="0"/>
              <a:t>利用 </a:t>
            </a:r>
            <a:r>
              <a:rPr lang="en" altLang="zh-TW" dirty="0">
                <a:solidFill>
                  <a:srgbClr val="FF0000"/>
                </a:solidFill>
              </a:rPr>
              <a:t>Google Map </a:t>
            </a:r>
            <a:r>
              <a:rPr lang="zh-TW" altLang="en-US" dirty="0">
                <a:solidFill>
                  <a:srgbClr val="FF0000"/>
                </a:solidFill>
              </a:rPr>
              <a:t>標示出來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利用</a:t>
            </a:r>
            <a:r>
              <a:rPr lang="en-US" altLang="zh-TW" dirty="0"/>
              <a:t>『</a:t>
            </a:r>
            <a:r>
              <a:rPr lang="zh-TW" altLang="en-US" dirty="0">
                <a:solidFill>
                  <a:srgbClr val="FF0000"/>
                </a:solidFill>
              </a:rPr>
              <a:t>交通部高速公路閘道資料</a:t>
            </a:r>
            <a:r>
              <a:rPr lang="en-US" altLang="zh-TW" dirty="0">
                <a:solidFill>
                  <a:srgbClr val="FF0000"/>
                </a:solidFill>
              </a:rPr>
              <a:t>』</a:t>
            </a:r>
            <a:r>
              <a:rPr lang="zh-TW" altLang="en-US" dirty="0"/>
              <a:t>做大數據分析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車輛種類？不同時段分析</a:t>
            </a:r>
            <a:r>
              <a:rPr lang="en-US" altLang="zh-TW" dirty="0"/>
              <a:t>(</a:t>
            </a:r>
            <a:r>
              <a:rPr lang="zh-TW" altLang="en-US" dirty="0"/>
              <a:t>星期</a:t>
            </a:r>
            <a:r>
              <a:rPr lang="en-US" altLang="zh-TW" dirty="0"/>
              <a:t>?24 </a:t>
            </a:r>
            <a:r>
              <a:rPr lang="zh-TW" altLang="en-US" dirty="0"/>
              <a:t>小時</a:t>
            </a:r>
            <a:r>
              <a:rPr lang="en-US" altLang="zh-TW" dirty="0"/>
              <a:t>?</a:t>
            </a:r>
            <a:r>
              <a:rPr lang="zh-TW" altLang="en-US" dirty="0"/>
              <a:t>連續假期</a:t>
            </a:r>
            <a:r>
              <a:rPr lang="en-US" altLang="zh-TW" dirty="0"/>
              <a:t>?)</a:t>
            </a:r>
            <a:r>
              <a:rPr lang="zh-TW" altLang="en-US" dirty="0"/>
              <a:t>？避免尖峰時段</a:t>
            </a:r>
            <a:r>
              <a:rPr lang="en-US" altLang="zh-TW" dirty="0"/>
              <a:t>?</a:t>
            </a:r>
            <a:r>
              <a:rPr lang="zh-TW" altLang="en-US" dirty="0"/>
              <a:t>流量估計</a:t>
            </a:r>
            <a:r>
              <a:rPr lang="en-US" altLang="zh-TW" dirty="0"/>
              <a:t>?)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3233412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773D8D-490B-7D4B-97C9-56896790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357"/>
            <a:ext cx="8229600" cy="1143000"/>
          </a:xfrm>
        </p:spPr>
        <p:txBody>
          <a:bodyPr/>
          <a:lstStyle/>
          <a:p>
            <a:r>
              <a:rPr kumimoji="1" lang="zh-CN" altLang="en-US" dirty="0"/>
              <a:t>楊梅交流道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74CD6C-1432-274C-A614-A1A8D4704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5D286F-DF46-3145-8584-3CC4E33C2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638"/>
            <a:ext cx="9144000" cy="50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60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8BC57-0D89-4840-91B2-60ED4283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F4E11-9BB2-334B-ABAF-982D3B01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資料來源</a:t>
            </a:r>
            <a:endParaRPr lang="en-US" altLang="zh-TW" dirty="0"/>
          </a:p>
          <a:p>
            <a:pPr marL="400050" lvl="1" indent="0">
              <a:buNone/>
            </a:pPr>
            <a:r>
              <a:rPr lang="en-US" altLang="zh-TW" dirty="0"/>
              <a:t>(</a:t>
            </a:r>
            <a:r>
              <a:rPr lang="zh-TW" altLang="en-US" dirty="0">
                <a:hlinkClick r:id="rId2"/>
              </a:rPr>
              <a:t>交通部臺灣區國道高速公路局「交通資料庫」</a:t>
            </a:r>
            <a:r>
              <a:rPr lang="en-US" altLang="zh-TW" dirty="0"/>
              <a:t>):</a:t>
            </a:r>
            <a:br>
              <a:rPr lang="en-US" altLang="zh-TW" dirty="0"/>
            </a:br>
            <a:r>
              <a:rPr lang="en" altLang="zh-TW" dirty="0" err="1"/>
              <a:t>DataSet</a:t>
            </a:r>
            <a:r>
              <a:rPr lang="en" altLang="zh-TW" dirty="0"/>
              <a:t> (1): 2020/9/28-2020/10/4 (</a:t>
            </a:r>
            <a:r>
              <a:rPr lang="zh-TW" altLang="en-US" dirty="0"/>
              <a:t>共</a:t>
            </a:r>
            <a:r>
              <a:rPr lang="en-US" altLang="zh-TW" dirty="0"/>
              <a:t>7</a:t>
            </a:r>
            <a:r>
              <a:rPr lang="zh-TW" altLang="en-US" dirty="0"/>
              <a:t>天</a:t>
            </a:r>
            <a:r>
              <a:rPr lang="en-US" altLang="zh-TW" dirty="0"/>
              <a:t>)(</a:t>
            </a:r>
            <a:r>
              <a:rPr lang="zh-TW" altLang="en-US" dirty="0">
                <a:solidFill>
                  <a:srgbClr val="7030A0"/>
                </a:solidFill>
              </a:rPr>
              <a:t>中秋連假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" altLang="zh-TW" dirty="0" err="1"/>
              <a:t>DataSet</a:t>
            </a:r>
            <a:r>
              <a:rPr lang="en" altLang="zh-TW" dirty="0"/>
              <a:t> (2): 2020/10/5-2020/10/11 (</a:t>
            </a:r>
            <a:r>
              <a:rPr lang="zh-TW" altLang="en-US" dirty="0"/>
              <a:t>共</a:t>
            </a:r>
            <a:r>
              <a:rPr lang="en-US" altLang="zh-TW" dirty="0"/>
              <a:t>7</a:t>
            </a:r>
            <a:r>
              <a:rPr lang="zh-TW" altLang="en-US" dirty="0"/>
              <a:t>天</a:t>
            </a:r>
            <a:r>
              <a:rPr lang="en-US" altLang="zh-TW" dirty="0"/>
              <a:t>)(</a:t>
            </a:r>
            <a:r>
              <a:rPr lang="zh-TW" altLang="en-US" dirty="0">
                <a:solidFill>
                  <a:srgbClr val="7030A0"/>
                </a:solidFill>
              </a:rPr>
              <a:t>雙十連假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" altLang="zh-TW" dirty="0" err="1"/>
              <a:t>DataSet</a:t>
            </a:r>
            <a:r>
              <a:rPr lang="en" altLang="zh-TW" dirty="0"/>
              <a:t> (3): 2020/10/12-2020/10/18 (</a:t>
            </a:r>
            <a:r>
              <a:rPr lang="zh-TW" altLang="en-US" dirty="0"/>
              <a:t>共</a:t>
            </a:r>
            <a:r>
              <a:rPr lang="en-US" altLang="zh-TW" dirty="0"/>
              <a:t>7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" altLang="zh-TW" dirty="0" err="1"/>
              <a:t>DataSet</a:t>
            </a:r>
            <a:r>
              <a:rPr lang="en" altLang="zh-TW" dirty="0"/>
              <a:t> (4): 2020/10/19-2020/10/25 (</a:t>
            </a:r>
            <a:r>
              <a:rPr lang="zh-TW" altLang="en-US" dirty="0"/>
              <a:t>共</a:t>
            </a:r>
            <a:r>
              <a:rPr lang="en-US" altLang="zh-TW" dirty="0"/>
              <a:t>7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網路資料自動下載</a:t>
            </a:r>
            <a:r>
              <a:rPr lang="en-US" altLang="zh-TW" dirty="0"/>
              <a:t>-</a:t>
            </a:r>
            <a:r>
              <a:rPr lang="zh-TW" altLang="en-US" dirty="0"/>
              <a:t>範例程式 </a:t>
            </a:r>
            <a:endParaRPr lang="en-US" altLang="zh-TW" dirty="0"/>
          </a:p>
          <a:p>
            <a:pPr marL="0" indent="0">
              <a:buNone/>
            </a:pPr>
            <a:r>
              <a:rPr lang="en" altLang="zh-TW" sz="2400" dirty="0"/>
              <a:t>(Python Example) </a:t>
            </a:r>
            <a:r>
              <a:rPr lang="en" altLang="zh-TW" sz="2400" dirty="0">
                <a:hlinkClick r:id="rId3"/>
              </a:rPr>
              <a:t>TDCS_06A_Download_WebRobot_And_Analysis_jdwang2019_11_23.7z</a:t>
            </a:r>
            <a:endParaRPr lang="en" altLang="zh-TW" sz="2400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2148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042" y="260648"/>
            <a:ext cx="8229600" cy="1143000"/>
          </a:xfrm>
        </p:spPr>
        <p:txBody>
          <a:bodyPr/>
          <a:lstStyle/>
          <a:p>
            <a:r>
              <a:rPr kumimoji="1" lang="en-US" altLang="zh-TW" dirty="0"/>
              <a:t>『</a:t>
            </a:r>
            <a:r>
              <a:rPr kumimoji="1" lang="zh-TW" altLang="en-US" dirty="0"/>
              <a:t>人</a:t>
            </a:r>
            <a:r>
              <a:rPr kumimoji="1" lang="en-US" altLang="zh-TW" dirty="0"/>
              <a:t>』</a:t>
            </a:r>
            <a:r>
              <a:rPr kumimoji="1" lang="zh-TW" altLang="en-US" dirty="0"/>
              <a:t>之所以要學</a:t>
            </a:r>
            <a:r>
              <a:rPr kumimoji="1" lang="en-US" altLang="zh-TW" dirty="0"/>
              <a:t>『</a:t>
            </a:r>
            <a:r>
              <a:rPr kumimoji="1" lang="zh-TW" altLang="en-US" dirty="0"/>
              <a:t>歷史</a:t>
            </a:r>
            <a:r>
              <a:rPr kumimoji="1" lang="en-US" altLang="zh-TW" dirty="0"/>
              <a:t>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1031" y="1628800"/>
            <a:ext cx="6059016" cy="3017520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魏徵死後，唐太宗：「夫以銅為鏡，可以正衣冠；以史為鏡，可以知興替；以人為鏡，可以明得失。魏徵沒，朕亡一鏡矣！」</a:t>
            </a:r>
            <a:br>
              <a:rPr lang="zh-TW" altLang="en-US" dirty="0"/>
            </a:br>
            <a:br>
              <a:rPr lang="zh-TW" altLang="en-US" dirty="0"/>
            </a:br>
            <a:r>
              <a:rPr lang="zh-TW" altLang="en-US" dirty="0"/>
              <a:t>原文網址：</a:t>
            </a:r>
            <a:r>
              <a:rPr lang="en-US" altLang="zh-TW" dirty="0">
                <a:hlinkClick r:id="rId2"/>
              </a:rPr>
              <a:t>https://kknews.cc/zh-tw/history/xzzo2ko.html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989" y="1772816"/>
            <a:ext cx="2072811" cy="323358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4221088"/>
            <a:ext cx="1512168" cy="21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22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8F0C6-7242-7F47-A90E-EE77B98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(30%)</a:t>
            </a:r>
            <a:r>
              <a:rPr lang="zh-TW" altLang="en-US" dirty="0"/>
              <a:t>期中專題</a:t>
            </a:r>
            <a:r>
              <a:rPr lang="en-US" altLang="zh-TW" dirty="0"/>
              <a:t>(</a:t>
            </a:r>
            <a:r>
              <a:rPr lang="en" altLang="zh-TW" dirty="0"/>
              <a:t>Hadoop Single Node):</a:t>
            </a:r>
            <a:br>
              <a:rPr lang="en" altLang="zh-TW" dirty="0"/>
            </a:b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11D12C-66B3-7040-AFE4-0C2E45EAC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63688"/>
            <a:ext cx="9324528" cy="4895131"/>
          </a:xfrm>
        </p:spPr>
        <p:txBody>
          <a:bodyPr>
            <a:normAutofit/>
          </a:bodyPr>
          <a:lstStyle/>
          <a:p>
            <a:r>
              <a:rPr lang="zh-TW" altLang="en-US" dirty="0"/>
              <a:t>利用</a:t>
            </a:r>
            <a:r>
              <a:rPr lang="en-US" altLang="zh-TW" dirty="0"/>
              <a:t>『</a:t>
            </a:r>
            <a:r>
              <a:rPr lang="zh-TW" altLang="en-US" dirty="0">
                <a:solidFill>
                  <a:srgbClr val="FF0000"/>
                </a:solidFill>
              </a:rPr>
              <a:t>交通部高速公路閘道資料</a:t>
            </a:r>
            <a:r>
              <a:rPr lang="en-US" altLang="zh-TW" dirty="0">
                <a:solidFill>
                  <a:srgbClr val="FF0000"/>
                </a:solidFill>
              </a:rPr>
              <a:t>』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你熟悉或想要</a:t>
            </a:r>
            <a:r>
              <a:rPr lang="zh-TW" altLang="en-US" dirty="0"/>
              <a:t>觀察的</a:t>
            </a:r>
            <a:r>
              <a:rPr lang="zh-TW" altLang="en-US" dirty="0">
                <a:solidFill>
                  <a:srgbClr val="FF0000"/>
                </a:solidFill>
              </a:rPr>
              <a:t>匝道</a:t>
            </a:r>
            <a:r>
              <a:rPr lang="zh-TW" altLang="en-US" dirty="0"/>
              <a:t>做大數據分析</a:t>
            </a:r>
            <a:endParaRPr lang="en-US" altLang="zh-TW" dirty="0"/>
          </a:p>
          <a:p>
            <a:pPr lvl="1"/>
            <a:r>
              <a:rPr lang="zh-TW" altLang="en-US" dirty="0"/>
              <a:t>車輛種類？</a:t>
            </a:r>
            <a:endParaRPr lang="en-US" altLang="zh-TW" dirty="0"/>
          </a:p>
          <a:p>
            <a:pPr lvl="1"/>
            <a:r>
              <a:rPr lang="zh-TW" altLang="en-US" dirty="0"/>
              <a:t>不同時段分析</a:t>
            </a:r>
            <a:r>
              <a:rPr lang="en-US" altLang="zh-TW" dirty="0"/>
              <a:t>(</a:t>
            </a:r>
            <a:r>
              <a:rPr lang="zh-TW" altLang="en-US" dirty="0"/>
              <a:t>星期</a:t>
            </a:r>
            <a:r>
              <a:rPr lang="en-US" altLang="zh-TW" dirty="0"/>
              <a:t>?24 </a:t>
            </a:r>
            <a:r>
              <a:rPr lang="zh-TW" altLang="en-US" dirty="0"/>
              <a:t>小時</a:t>
            </a:r>
            <a:r>
              <a:rPr lang="en-US" altLang="zh-TW" dirty="0"/>
              <a:t>?</a:t>
            </a:r>
            <a:r>
              <a:rPr lang="zh-TW" altLang="en-US" dirty="0"/>
              <a:t>連續假期</a:t>
            </a:r>
            <a:r>
              <a:rPr lang="en-US" altLang="zh-TW" dirty="0"/>
              <a:t>?)</a:t>
            </a:r>
            <a:r>
              <a:rPr lang="zh-TW" altLang="en-US" dirty="0"/>
              <a:t>？</a:t>
            </a:r>
            <a:endParaRPr lang="en-US" altLang="zh-TW" dirty="0"/>
          </a:p>
          <a:p>
            <a:pPr lvl="1"/>
            <a:r>
              <a:rPr lang="zh-TW" altLang="en-US" dirty="0"/>
              <a:t>避免尖峰時段</a:t>
            </a:r>
            <a:r>
              <a:rPr lang="en-US" altLang="zh-TW" dirty="0"/>
              <a:t>?</a:t>
            </a:r>
            <a:r>
              <a:rPr lang="zh-TW" altLang="en-US" dirty="0"/>
              <a:t>流量估計</a:t>
            </a:r>
            <a:r>
              <a:rPr lang="en-US" altLang="zh-TW" dirty="0"/>
              <a:t>?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3591619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4E864-6C2E-CF4A-AADC-39D6FA0B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66A8D-55FB-B648-82BE-A03F01343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6733E8-5993-5543-9187-2E32C100CC4A}"/>
              </a:ext>
            </a:extLst>
          </p:cNvPr>
          <p:cNvSpPr/>
          <p:nvPr/>
        </p:nvSpPr>
        <p:spPr>
          <a:xfrm>
            <a:off x="0" y="566740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http://dns2.asia.edu.tw/~</a:t>
            </a:r>
            <a:r>
              <a:rPr lang="en" altLang="zh-TW" dirty="0" err="1"/>
              <a:t>jdwang</a:t>
            </a:r>
            <a:r>
              <a:rPr lang="en" altLang="zh-TW" dirty="0"/>
              <a:t>/</a:t>
            </a:r>
            <a:r>
              <a:rPr lang="en" altLang="zh-TW" dirty="0" err="1"/>
              <a:t>TeachingCourses</a:t>
            </a:r>
            <a:r>
              <a:rPr lang="en" altLang="zh-TW" dirty="0"/>
              <a:t>/</a:t>
            </a:r>
            <a:r>
              <a:rPr lang="en" altLang="zh-TW" dirty="0" err="1"/>
              <a:t>BigDataInformationProcessing</a:t>
            </a:r>
            <a:r>
              <a:rPr lang="en" altLang="zh-TW" dirty="0"/>
              <a:t>/108_1_BigDataInformationProcessing.html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B8154A-0EEE-5D43-8B10-70E949E0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67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05E4C-C2D8-E64A-BD00-68BF1A17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EE375A-47C0-404B-BEC5-2DA96344E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9" y="-22602"/>
            <a:ext cx="4747292" cy="30915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9A7D09D-7D71-4441-800A-D526F77D3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0" y="3212976"/>
            <a:ext cx="4655841" cy="29523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9A5087-9E8D-7B43-BA1D-BF05E7E86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7201" y="-22602"/>
            <a:ext cx="4442688" cy="3019554"/>
          </a:xfrm>
          <a:prstGeom prst="rect">
            <a:avLst/>
          </a:prstGeom>
        </p:spPr>
      </p:pic>
      <p:sp>
        <p:nvSpPr>
          <p:cNvPr id="8" name="矩形圖說文字 7">
            <a:extLst>
              <a:ext uri="{FF2B5EF4-FFF2-40B4-BE49-F238E27FC236}">
                <a16:creationId xmlns:a16="http://schemas.microsoft.com/office/drawing/2014/main" id="{6F61B8F7-10B2-6144-9EB7-A551B2D70776}"/>
              </a:ext>
            </a:extLst>
          </p:cNvPr>
          <p:cNvSpPr/>
          <p:nvPr/>
        </p:nvSpPr>
        <p:spPr>
          <a:xfrm>
            <a:off x="5940152" y="4365104"/>
            <a:ext cx="1872208" cy="504056"/>
          </a:xfrm>
          <a:prstGeom prst="wedgeRectCallout">
            <a:avLst>
              <a:gd name="adj1" fmla="val -115675"/>
              <a:gd name="adj2" fmla="val -31297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小轎車（</a:t>
            </a:r>
            <a:r>
              <a:rPr kumimoji="1" lang="en-US" altLang="zh-CN" dirty="0">
                <a:solidFill>
                  <a:srgbClr val="FF0000"/>
                </a:solidFill>
              </a:rPr>
              <a:t>31</a:t>
            </a:r>
            <a:r>
              <a:rPr kumimoji="1" lang="zh-CN" altLang="en-US" dirty="0">
                <a:solidFill>
                  <a:srgbClr val="FF0000"/>
                </a:solidFill>
              </a:rPr>
              <a:t>）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圖說文字 8">
            <a:extLst>
              <a:ext uri="{FF2B5EF4-FFF2-40B4-BE49-F238E27FC236}">
                <a16:creationId xmlns:a16="http://schemas.microsoft.com/office/drawing/2014/main" id="{F346FD61-C2BA-604C-9720-36839642D1E3}"/>
              </a:ext>
            </a:extLst>
          </p:cNvPr>
          <p:cNvSpPr/>
          <p:nvPr/>
        </p:nvSpPr>
        <p:spPr>
          <a:xfrm>
            <a:off x="5508104" y="5288996"/>
            <a:ext cx="1872208" cy="504056"/>
          </a:xfrm>
          <a:prstGeom prst="wedgeRectCallout">
            <a:avLst>
              <a:gd name="adj1" fmla="val -91255"/>
              <a:gd name="adj2" fmla="val -619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大客車（</a:t>
            </a:r>
            <a:r>
              <a:rPr kumimoji="1" lang="en-US" altLang="zh-CN" dirty="0">
                <a:solidFill>
                  <a:srgbClr val="FF0000"/>
                </a:solidFill>
              </a:rPr>
              <a:t>41</a:t>
            </a:r>
            <a:r>
              <a:rPr kumimoji="1" lang="zh-CN" altLang="en-US" dirty="0">
                <a:solidFill>
                  <a:srgbClr val="FF0000"/>
                </a:solidFill>
              </a:rPr>
              <a:t>）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圖說文字 9">
            <a:extLst>
              <a:ext uri="{FF2B5EF4-FFF2-40B4-BE49-F238E27FC236}">
                <a16:creationId xmlns:a16="http://schemas.microsoft.com/office/drawing/2014/main" id="{030201F6-39B0-4047-8129-AFB7F7C83930}"/>
              </a:ext>
            </a:extLst>
          </p:cNvPr>
          <p:cNvSpPr/>
          <p:nvPr/>
        </p:nvSpPr>
        <p:spPr>
          <a:xfrm>
            <a:off x="6876256" y="3429000"/>
            <a:ext cx="1872208" cy="504056"/>
          </a:xfrm>
          <a:prstGeom prst="wedgeRectCallout">
            <a:avLst>
              <a:gd name="adj1" fmla="val -34463"/>
              <a:gd name="adj2" fmla="val -1252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小貨車（</a:t>
            </a:r>
            <a:r>
              <a:rPr kumimoji="1" lang="en-US" altLang="zh-CN" dirty="0">
                <a:solidFill>
                  <a:srgbClr val="FF0000"/>
                </a:solidFill>
              </a:rPr>
              <a:t>32</a:t>
            </a:r>
            <a:r>
              <a:rPr kumimoji="1" lang="zh-CN" altLang="en-US" dirty="0">
                <a:solidFill>
                  <a:srgbClr val="FF0000"/>
                </a:solidFill>
              </a:rPr>
              <a:t>）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5DC0B7-53A0-724C-91CD-4700D1B50281}"/>
              </a:ext>
            </a:extLst>
          </p:cNvPr>
          <p:cNvSpPr/>
          <p:nvPr/>
        </p:nvSpPr>
        <p:spPr>
          <a:xfrm>
            <a:off x="568339" y="5865060"/>
            <a:ext cx="80073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4000" dirty="0">
                <a:solidFill>
                  <a:srgbClr val="7030A0"/>
                </a:solidFill>
              </a:rPr>
              <a:t>2018_9_22-28 (</a:t>
            </a:r>
            <a:r>
              <a:rPr lang="zh-CN" altLang="en-US" sz="4000" dirty="0">
                <a:solidFill>
                  <a:srgbClr val="7030A0"/>
                </a:solidFill>
              </a:rPr>
              <a:t>電子匝道</a:t>
            </a:r>
            <a:r>
              <a:rPr lang="en-US" altLang="zh-TW" sz="4000" dirty="0">
                <a:solidFill>
                  <a:srgbClr val="7030A0"/>
                </a:solidFill>
              </a:rPr>
              <a:t>(01F0005S))</a:t>
            </a:r>
            <a:endParaRPr lang="zh-TW" altLang="zh-TW" sz="4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4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A36D5-1397-E84B-B8EE-3AEE915B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D960F9-3212-5343-9548-B63392A6F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  <a:ln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r>
              <a:rPr kumimoji="1" lang="zh-TW" altLang="en-US" dirty="0"/>
              <a:t>作業一</a:t>
            </a:r>
            <a:r>
              <a:rPr kumimoji="1" lang="en-US" altLang="zh-TW" dirty="0"/>
              <a:t>: </a:t>
            </a:r>
          </a:p>
          <a:p>
            <a:pPr lvl="1"/>
            <a:r>
              <a:rPr kumimoji="1" lang="en-US" altLang="zh-TW" dirty="0" err="1"/>
              <a:t>Windoop</a:t>
            </a:r>
            <a:r>
              <a:rPr kumimoji="1" lang="en-US" altLang="zh-TW" dirty="0"/>
              <a:t> Installation and Wordcount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7030A0"/>
                </a:solidFill>
              </a:rPr>
              <a:t>AWS EC2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期中</a:t>
            </a:r>
            <a:r>
              <a:rPr kumimoji="1" lang="zh-TW" altLang="en-US" dirty="0"/>
              <a:t>專題</a:t>
            </a:r>
            <a:r>
              <a:rPr kumimoji="1" lang="en-US" altLang="zh-TW" dirty="0"/>
              <a:t>(</a:t>
            </a:r>
            <a:r>
              <a:rPr kumimoji="1" lang="zh-CN" altLang="en-US" dirty="0"/>
              <a:t>分組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CN" dirty="0" err="1"/>
              <a:t>Windoop</a:t>
            </a:r>
            <a:r>
              <a:rPr kumimoji="1" lang="en-US" altLang="zh-CN" dirty="0"/>
              <a:t> on </a:t>
            </a:r>
            <a:r>
              <a:rPr kumimoji="1" lang="en-US" altLang="zh-CN" dirty="0" err="1"/>
              <a:t>SingleNode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zh-CN" altLang="en-US" dirty="0"/>
              <a:t>高速公路</a:t>
            </a:r>
            <a:r>
              <a:rPr kumimoji="1" lang="en-US" altLang="zh-CN" dirty="0"/>
              <a:t>『</a:t>
            </a:r>
            <a:r>
              <a:rPr kumimoji="1" lang="zh-CN" altLang="en-US" dirty="0">
                <a:solidFill>
                  <a:srgbClr val="7030A0"/>
                </a:solidFill>
              </a:rPr>
              <a:t>單一交流道</a:t>
            </a:r>
            <a:r>
              <a:rPr kumimoji="1" lang="en-US" altLang="zh-CN" dirty="0"/>
              <a:t>』{</a:t>
            </a:r>
            <a:r>
              <a:rPr kumimoji="1" lang="zh-CN" altLang="en-US" dirty="0"/>
              <a:t>南下</a:t>
            </a:r>
            <a:r>
              <a:rPr kumimoji="1" lang="en-US" altLang="zh-CN" dirty="0"/>
              <a:t>}{</a:t>
            </a:r>
            <a:r>
              <a:rPr kumimoji="1" lang="zh-CN" altLang="en-US" dirty="0"/>
              <a:t>北上</a:t>
            </a:r>
            <a:r>
              <a:rPr kumimoji="1" lang="en-US" altLang="zh-CN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作業二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Windoop</a:t>
            </a:r>
            <a:r>
              <a:rPr kumimoji="1" lang="en-US" altLang="zh-TW" dirty="0"/>
              <a:t> Cluster Setup ( </a:t>
            </a:r>
            <a:r>
              <a:rPr kumimoji="1" lang="zh-CN" altLang="en-US" dirty="0"/>
              <a:t>電腦教室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b="1" dirty="0">
                <a:solidFill>
                  <a:srgbClr val="7030A0"/>
                </a:solidFill>
              </a:rPr>
              <a:t>AWS EMR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期末</a:t>
            </a:r>
            <a:r>
              <a:rPr kumimoji="1" lang="zh-TW" altLang="en-US" dirty="0"/>
              <a:t>專題</a:t>
            </a:r>
            <a:r>
              <a:rPr kumimoji="1" lang="en-US" altLang="zh-TW" dirty="0"/>
              <a:t>(</a:t>
            </a:r>
            <a:r>
              <a:rPr kumimoji="1" lang="zh-CN" altLang="en-US" dirty="0"/>
              <a:t>分組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CN" dirty="0"/>
              <a:t>Performance Comparison</a:t>
            </a:r>
          </a:p>
          <a:p>
            <a:pPr lvl="2"/>
            <a:r>
              <a:rPr kumimoji="1" lang="en-US" altLang="zh-TW" b="1" dirty="0" err="1">
                <a:solidFill>
                  <a:srgbClr val="7030A0"/>
                </a:solidFill>
              </a:rPr>
              <a:t>Windoop</a:t>
            </a:r>
            <a:r>
              <a:rPr kumimoji="1" lang="en-US" altLang="zh-TW" b="1" dirty="0">
                <a:solidFill>
                  <a:srgbClr val="7030A0"/>
                </a:solidFill>
              </a:rPr>
              <a:t> Cluster vs. AWS EMR</a:t>
            </a:r>
            <a:endParaRPr kumimoji="1" lang="en-US" altLang="zh-CN" b="1" dirty="0">
              <a:solidFill>
                <a:srgbClr val="7030A0"/>
              </a:solidFill>
            </a:endParaRPr>
          </a:p>
          <a:p>
            <a:pPr lvl="1"/>
            <a:r>
              <a:rPr kumimoji="1" lang="zh-CN" altLang="en-US" dirty="0"/>
              <a:t>高速公路</a:t>
            </a:r>
            <a:r>
              <a:rPr kumimoji="1" lang="en-US" altLang="zh-CN" dirty="0"/>
              <a:t>『</a:t>
            </a:r>
            <a:r>
              <a:rPr kumimoji="1" lang="zh-CN" altLang="en-US" dirty="0">
                <a:solidFill>
                  <a:srgbClr val="7030A0"/>
                </a:solidFill>
              </a:rPr>
              <a:t>某路段</a:t>
            </a:r>
            <a:r>
              <a:rPr kumimoji="1" lang="en-US" altLang="zh-CN" dirty="0"/>
              <a:t>』{</a:t>
            </a:r>
            <a:r>
              <a:rPr kumimoji="1" lang="zh-CN" altLang="en-US" dirty="0"/>
              <a:t>南下</a:t>
            </a:r>
            <a:r>
              <a:rPr kumimoji="1" lang="en-US" altLang="zh-CN" dirty="0"/>
              <a:t>}{</a:t>
            </a:r>
            <a:r>
              <a:rPr kumimoji="1" lang="zh-CN" altLang="en-US" dirty="0"/>
              <a:t>北上</a:t>
            </a:r>
            <a:r>
              <a:rPr kumimoji="1" lang="en-US" altLang="zh-CN" dirty="0"/>
              <a:t>}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6F4ADCF7-B53C-FA45-A907-1CFF0E549B4C}"/>
              </a:ext>
            </a:extLst>
          </p:cNvPr>
          <p:cNvSpPr/>
          <p:nvPr/>
        </p:nvSpPr>
        <p:spPr>
          <a:xfrm>
            <a:off x="395536" y="3645024"/>
            <a:ext cx="6552728" cy="11521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6943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77294-97B6-404E-BBD4-A99D8F45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491064" cy="1143000"/>
          </a:xfrm>
        </p:spPr>
        <p:txBody>
          <a:bodyPr>
            <a:normAutofit fontScale="90000"/>
          </a:bodyPr>
          <a:lstStyle/>
          <a:p>
            <a:r>
              <a:rPr lang="en" altLang="zh-TW" dirty="0"/>
              <a:t>Python + Spark 2.0 + Hadoop </a:t>
            </a:r>
            <a:r>
              <a:rPr lang="zh-TW" altLang="en-US" dirty="0"/>
              <a:t>機器學習與大數據分析實戰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3A0D37-ACAB-F94E-A484-2D91CF742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zh-TW" dirty="0">
                <a:solidFill>
                  <a:srgbClr val="000000"/>
                </a:solidFill>
                <a:latin typeface="Arial" panose="020B0604020202020204" pitchFamily="34" charset="0"/>
                <a:ea typeface="Noto Sans TC"/>
              </a:rPr>
              <a:t>林大貴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TW" altLang="zh-TW" sz="8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zh-TW" dirty="0">
                <a:solidFill>
                  <a:srgbClr val="3D3F46"/>
                </a:solidFill>
                <a:latin typeface="Arial" panose="020B0604020202020204" pitchFamily="34" charset="0"/>
                <a:ea typeface="Noto Sans TC"/>
              </a:rPr>
              <a:t>出版商:</a:t>
            </a:r>
            <a:r>
              <a:rPr lang="zh-TW" altLang="zh-TW" dirty="0">
                <a:solidFill>
                  <a:srgbClr val="1B6180"/>
                </a:solidFill>
                <a:latin typeface="Arial" panose="020B0604020202020204" pitchFamily="34" charset="0"/>
                <a:ea typeface="Noto Sans TC"/>
                <a:hlinkClick r:id="rId2"/>
              </a:rPr>
              <a:t>博碩文化</a:t>
            </a:r>
            <a:endParaRPr lang="zh-TW" altLang="zh-TW" dirty="0">
              <a:solidFill>
                <a:srgbClr val="666666"/>
              </a:solidFill>
              <a:latin typeface="Arial" panose="020B0604020202020204" pitchFamily="34" charset="0"/>
              <a:ea typeface="Noto Sans TC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zh-TW" dirty="0">
                <a:solidFill>
                  <a:srgbClr val="3D3F46"/>
                </a:solidFill>
                <a:latin typeface="Arial" panose="020B0604020202020204" pitchFamily="34" charset="0"/>
                <a:ea typeface="Noto Sans TC"/>
              </a:rPr>
              <a:t>出版日期:</a:t>
            </a:r>
            <a:r>
              <a:rPr lang="en-US" altLang="zh-TW" dirty="0"/>
              <a:t>2016-10-03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altLang="zh-TW" dirty="0"/>
              <a:t>ISBN:9864341537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A26841-C2F0-1C47-A068-04702EC0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86512"/>
            <a:ext cx="3384376" cy="47533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13D359-9DEB-F441-8429-C4BEAA07E595}"/>
              </a:ext>
            </a:extLst>
          </p:cNvPr>
          <p:cNvSpPr/>
          <p:nvPr/>
        </p:nvSpPr>
        <p:spPr>
          <a:xfrm>
            <a:off x="3491880" y="6099245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https://www.tenlong.com.tw/products/9789864341535</a:t>
            </a:r>
          </a:p>
        </p:txBody>
      </p:sp>
    </p:spTree>
    <p:extLst>
      <p:ext uri="{BB962C8B-B14F-4D97-AF65-F5344CB8AC3E}">
        <p14:creationId xmlns:p14="http://schemas.microsoft.com/office/powerpoint/2010/main" val="1788276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54FA-39CD-0749-8FBD-4BE6CD6F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1343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zh-TW" dirty="0">
                <a:solidFill>
                  <a:srgbClr val="585858"/>
                </a:solidFill>
                <a:latin typeface="Arial" panose="020B0604020202020204" pitchFamily="34" charset="0"/>
              </a:rPr>
              <a:t>Hadoop Multi Node Cluster</a:t>
            </a:r>
            <a:br>
              <a:rPr lang="en-US" altLang="zh-TW" dirty="0">
                <a:solidFill>
                  <a:srgbClr val="585858"/>
                </a:solidFill>
                <a:latin typeface="Arial" panose="020B0604020202020204" pitchFamily="34" charset="0"/>
              </a:rPr>
            </a:br>
            <a:r>
              <a:rPr lang="en-US" altLang="zh-TW" dirty="0">
                <a:solidFill>
                  <a:srgbClr val="585858"/>
                </a:solidFill>
                <a:latin typeface="Arial" panose="020B0604020202020204" pitchFamily="34" charset="0"/>
              </a:rPr>
              <a:t>(Virtual Box: VMs)</a:t>
            </a:r>
            <a:endParaRPr kumimoji="1" lang="zh-TW" altLang="en-US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0C73AFB8-1230-5F4B-91C6-396D132AAF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774741"/>
              </p:ext>
            </p:extLst>
          </p:nvPr>
        </p:nvGraphicFramePr>
        <p:xfrm>
          <a:off x="2725717" y="4873179"/>
          <a:ext cx="4680520" cy="1249680"/>
        </p:xfrm>
        <a:graphic>
          <a:graphicData uri="http://schemas.openxmlformats.org/drawingml/2006/table">
            <a:tbl>
              <a:tblPr/>
              <a:tblGrid>
                <a:gridCol w="953746">
                  <a:extLst>
                    <a:ext uri="{9D8B030D-6E8A-4147-A177-3AD203B41FA5}">
                      <a16:colId xmlns:a16="http://schemas.microsoft.com/office/drawing/2014/main" val="705381970"/>
                    </a:ext>
                  </a:extLst>
                </a:gridCol>
                <a:gridCol w="1638542">
                  <a:extLst>
                    <a:ext uri="{9D8B030D-6E8A-4147-A177-3AD203B41FA5}">
                      <a16:colId xmlns:a16="http://schemas.microsoft.com/office/drawing/2014/main" val="1814947008"/>
                    </a:ext>
                  </a:extLst>
                </a:gridCol>
                <a:gridCol w="887781">
                  <a:extLst>
                    <a:ext uri="{9D8B030D-6E8A-4147-A177-3AD203B41FA5}">
                      <a16:colId xmlns:a16="http://schemas.microsoft.com/office/drawing/2014/main" val="3636045684"/>
                    </a:ext>
                  </a:extLst>
                </a:gridCol>
                <a:gridCol w="1200451">
                  <a:extLst>
                    <a:ext uri="{9D8B030D-6E8A-4147-A177-3AD203B41FA5}">
                      <a16:colId xmlns:a16="http://schemas.microsoft.com/office/drawing/2014/main" val="4414691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000" b="1" cap="all">
                          <a:solidFill>
                            <a:srgbClr val="80008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伺服器名稱</a:t>
                      </a:r>
                      <a:endParaRPr lang="zh-TW" alt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28575" cap="flat" cmpd="dbl" algn="ctr">
                      <a:solidFill>
                        <a:srgbClr val="D03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200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all">
                          <a:solidFill>
                            <a:srgbClr val="800080"/>
                          </a:solidFill>
                          <a:effectLst/>
                          <a:latin typeface="新細明體" panose="02020500000000000000" pitchFamily="18" charset="-120"/>
                        </a:rPr>
                        <a:t>IP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02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all">
                          <a:solidFill>
                            <a:srgbClr val="800080"/>
                          </a:solidFill>
                          <a:effectLst/>
                          <a:latin typeface="新細明體" panose="02020500000000000000" pitchFamily="18" charset="-120"/>
                        </a:rPr>
                        <a:t>HDFS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all">
                          <a:solidFill>
                            <a:srgbClr val="800080"/>
                          </a:solidFill>
                          <a:effectLst/>
                          <a:latin typeface="新細明體" panose="02020500000000000000" pitchFamily="18" charset="-120"/>
                        </a:rPr>
                        <a:t>YARN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57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新細明體" panose="02020500000000000000" pitchFamily="18" charset="-120"/>
                        </a:rPr>
                        <a:t>master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192.168.56.100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dirty="0" err="1">
                          <a:effectLst/>
                          <a:latin typeface="新細明體" panose="02020500000000000000" pitchFamily="18" charset="-120"/>
                        </a:rPr>
                        <a:t>NameNode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  <a:latin typeface="新細明體" panose="02020500000000000000" pitchFamily="18" charset="-120"/>
                        </a:rPr>
                        <a:t>ResourceManager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851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新細明體" panose="02020500000000000000" pitchFamily="18" charset="-120"/>
                        </a:rPr>
                        <a:t>data1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192.168.56.101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dirty="0" err="1">
                          <a:effectLst/>
                          <a:latin typeface="新細明體" panose="02020500000000000000" pitchFamily="18" charset="-120"/>
                        </a:rPr>
                        <a:t>DataNode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  <a:latin typeface="新細明體" panose="02020500000000000000" pitchFamily="18" charset="-120"/>
                        </a:rPr>
                        <a:t>NodeManager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07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新細明體" panose="02020500000000000000" pitchFamily="18" charset="-120"/>
                        </a:rPr>
                        <a:t>data2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192.168.56.102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  <a:latin typeface="新細明體" panose="02020500000000000000" pitchFamily="18" charset="-120"/>
                        </a:rPr>
                        <a:t>DataNode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  <a:latin typeface="新細明體" panose="02020500000000000000" pitchFamily="18" charset="-120"/>
                        </a:rPr>
                        <a:t>NodeManager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417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effectLst/>
                          <a:latin typeface="新細明體" panose="02020500000000000000" pitchFamily="18" charset="-120"/>
                        </a:rPr>
                        <a:t>data3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192.168.56.103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  <a:latin typeface="新細明體" panose="02020500000000000000" pitchFamily="18" charset="-120"/>
                        </a:rPr>
                        <a:t>DataNode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dirty="0" err="1">
                          <a:effectLst/>
                          <a:latin typeface="新細明體" panose="02020500000000000000" pitchFamily="18" charset="-120"/>
                        </a:rPr>
                        <a:t>NodeManager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18640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DDDB8590-DCBB-A84C-B9E4-CDE69409F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324" y="1817945"/>
            <a:ext cx="5400600" cy="29196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F6C0AC-8C4B-4343-B79B-69475D547D22}"/>
              </a:ext>
            </a:extLst>
          </p:cNvPr>
          <p:cNvSpPr/>
          <p:nvPr/>
        </p:nvSpPr>
        <p:spPr>
          <a:xfrm>
            <a:off x="-22794" y="6115039"/>
            <a:ext cx="9275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From: </a:t>
            </a:r>
            <a:r>
              <a:rPr lang="zh-TW" altLang="en-US" dirty="0"/>
              <a:t>http://pythonsparkhadoop.blogspot.com/2016/07/5-hadoop-26-multi-node-cluster.html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050CC-4EFD-C348-B7F4-A24585F089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5308778"/>
            <a:ext cx="2146522" cy="3706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AD38891-65AB-3A4D-BFDB-E2FB88D703A4}"/>
              </a:ext>
            </a:extLst>
          </p:cNvPr>
          <p:cNvSpPr/>
          <p:nvPr/>
        </p:nvSpPr>
        <p:spPr>
          <a:xfrm>
            <a:off x="539552" y="579015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Noto Sans TC"/>
              </a:rPr>
              <a:t>林大貴</a:t>
            </a:r>
            <a:endParaRPr lang="zh-TW" altLang="en-US" b="0" i="0" dirty="0">
              <a:solidFill>
                <a:srgbClr val="000000"/>
              </a:solidFill>
              <a:effectLst/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2057295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2DF0E-B93F-4941-9EDD-5090CA61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TW" dirty="0" err="1"/>
              <a:t>Windoop</a:t>
            </a:r>
            <a:r>
              <a:rPr lang="en" altLang="zh-TW" dirty="0"/>
              <a:t> PC Cluster Setup</a:t>
            </a:r>
            <a:br>
              <a:rPr lang="en" altLang="zh-TW" dirty="0"/>
            </a:br>
            <a:r>
              <a:rPr lang="en" altLang="zh-TW" dirty="0"/>
              <a:t>(</a:t>
            </a:r>
            <a:r>
              <a:rPr lang="zh-CN" altLang="en-US" dirty="0"/>
              <a:t>電腦教室實體機器</a:t>
            </a:r>
            <a:r>
              <a:rPr lang="en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33A52-F66C-664F-885D-13280EB8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600200"/>
            <a:ext cx="8496944" cy="4525963"/>
          </a:xfrm>
        </p:spPr>
        <p:txBody>
          <a:bodyPr>
            <a:normAutofit/>
          </a:bodyPr>
          <a:lstStyle/>
          <a:p>
            <a:r>
              <a:rPr lang="zh-TW" altLang="en-US" dirty="0">
                <a:hlinkClick r:id="rId2"/>
              </a:rPr>
              <a:t>環境設定</a:t>
            </a:r>
            <a:r>
              <a:rPr lang="en-US" altLang="zh-TW" dirty="0">
                <a:hlinkClick r:id="rId2"/>
              </a:rPr>
              <a:t>(</a:t>
            </a:r>
            <a:r>
              <a:rPr lang="en" altLang="zh-TW" dirty="0">
                <a:hlinkClick r:id="rId2"/>
              </a:rPr>
              <a:t>Windoop 2. 0)</a:t>
            </a:r>
          </a:p>
          <a:p>
            <a:pPr lvl="1"/>
            <a:r>
              <a:rPr lang="en" altLang="zh-TW" dirty="0">
                <a:hlinkClick r:id="rId2"/>
              </a:rPr>
              <a:t>(</a:t>
            </a:r>
            <a:r>
              <a:rPr lang="zh-TW" altLang="en-US" dirty="0">
                <a:hlinkClick r:id="rId2"/>
              </a:rPr>
              <a:t>感謝</a:t>
            </a:r>
            <a:r>
              <a:rPr lang="en-US" altLang="zh-TW" dirty="0">
                <a:hlinkClick r:id="rId2"/>
              </a:rPr>
              <a:t>:</a:t>
            </a:r>
            <a:r>
              <a:rPr lang="zh-TW" altLang="en-US" dirty="0">
                <a:hlinkClick r:id="rId2"/>
              </a:rPr>
              <a:t>賴敬勳</a:t>
            </a:r>
            <a:r>
              <a:rPr lang="en-US" altLang="zh-TW" dirty="0">
                <a:hlinkClick r:id="rId2"/>
              </a:rPr>
              <a:t>,</a:t>
            </a:r>
            <a:r>
              <a:rPr lang="zh-TW" altLang="en-US" dirty="0">
                <a:hlinkClick r:id="rId2"/>
              </a:rPr>
              <a:t>王俊平</a:t>
            </a:r>
            <a:r>
              <a:rPr lang="en-US" altLang="zh-TW" dirty="0">
                <a:hlinkClick r:id="rId2"/>
              </a:rPr>
              <a:t>,</a:t>
            </a:r>
            <a:r>
              <a:rPr lang="zh-TW" altLang="en-US" dirty="0">
                <a:hlinkClick r:id="rId2"/>
              </a:rPr>
              <a:t>楊松儒 環境測試</a:t>
            </a:r>
            <a:r>
              <a:rPr lang="en-US" altLang="zh-TW" dirty="0">
                <a:hlinkClick r:id="rId2"/>
              </a:rPr>
              <a:t>)</a:t>
            </a:r>
            <a:endParaRPr lang="en-US" altLang="zh-TW" dirty="0"/>
          </a:p>
          <a:p>
            <a:r>
              <a:rPr lang="en" altLang="zh-TW" dirty="0">
                <a:hlinkClick r:id="rId3"/>
              </a:rPr>
              <a:t>Windoop_WorkerNode_jdwang2018_10_16.zip</a:t>
            </a:r>
            <a:endParaRPr lang="en" altLang="zh-TW" dirty="0"/>
          </a:p>
          <a:p>
            <a:pPr lvl="1"/>
            <a:r>
              <a:rPr lang="en" altLang="zh-TW" dirty="0"/>
              <a:t>(</a:t>
            </a:r>
            <a:r>
              <a:rPr lang="zh-TW" altLang="en-US" dirty="0"/>
              <a:t>陳咨雅</a:t>
            </a:r>
            <a:r>
              <a:rPr lang="en-US" altLang="zh-TW" dirty="0"/>
              <a:t>)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3413800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090BA-D577-A94D-AB2B-8388CB06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AWS </a:t>
            </a:r>
            <a:r>
              <a:rPr kumimoji="1" lang="en-US" altLang="zh-TW" dirty="0">
                <a:solidFill>
                  <a:srgbClr val="FF0000"/>
                </a:solidFill>
              </a:rPr>
              <a:t>EMR</a:t>
            </a:r>
            <a:br>
              <a:rPr kumimoji="1" lang="en-US" altLang="zh-TW" dirty="0"/>
            </a:br>
            <a:r>
              <a:rPr kumimoji="1" lang="en-US" altLang="zh-TW" dirty="0"/>
              <a:t>(</a:t>
            </a:r>
            <a:r>
              <a:rPr kumimoji="1" lang="en-US" altLang="zh-TW" dirty="0">
                <a:solidFill>
                  <a:srgbClr val="FF0000"/>
                </a:solidFill>
              </a:rPr>
              <a:t>E</a:t>
            </a:r>
            <a:r>
              <a:rPr kumimoji="1" lang="en-US" altLang="zh-TW" dirty="0"/>
              <a:t>lastic </a:t>
            </a:r>
            <a:r>
              <a:rPr kumimoji="1" lang="en-US" altLang="zh-TW" dirty="0">
                <a:solidFill>
                  <a:srgbClr val="FF0000"/>
                </a:solidFill>
              </a:rPr>
              <a:t>M</a:t>
            </a:r>
            <a:r>
              <a:rPr kumimoji="1" lang="en-US" altLang="zh-TW" dirty="0"/>
              <a:t>ap</a:t>
            </a:r>
            <a:r>
              <a:rPr kumimoji="1" lang="en-US" altLang="zh-TW" dirty="0">
                <a:solidFill>
                  <a:srgbClr val="FF0000"/>
                </a:solidFill>
              </a:rPr>
              <a:t>R</a:t>
            </a:r>
            <a:r>
              <a:rPr kumimoji="1" lang="en-US" altLang="zh-TW" dirty="0"/>
              <a:t>educe)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E558B-6E82-2A4C-BEB3-439F55827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E58235-654A-6E44-A55E-57AE7C86B8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" y="1417638"/>
            <a:ext cx="9144000" cy="50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416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8E338-95CB-EE42-BF2A-3B8E34DB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EDA0DB-E09B-0648-AA2B-CB55A275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108590-ACCF-4241-8A72-7187E4CC1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747"/>
            <a:ext cx="9144000" cy="58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9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C2FF3-72CB-5C46-81D7-347FE6858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D7FE8F-1AF3-664D-B852-3852AD55D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F49369-59F7-8E44-8EC0-A208576DC0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15" y="0"/>
            <a:ext cx="8355169" cy="6858000"/>
          </a:xfrm>
          <a:prstGeom prst="rect">
            <a:avLst/>
          </a:prstGeom>
        </p:spPr>
      </p:pic>
      <p:sp>
        <p:nvSpPr>
          <p:cNvPr id="6" name="矩形圖說文字 5">
            <a:extLst>
              <a:ext uri="{FF2B5EF4-FFF2-40B4-BE49-F238E27FC236}">
                <a16:creationId xmlns:a16="http://schemas.microsoft.com/office/drawing/2014/main" id="{A2DE053E-9B67-EA42-A831-A6140C3DBB12}"/>
              </a:ext>
            </a:extLst>
          </p:cNvPr>
          <p:cNvSpPr/>
          <p:nvPr/>
        </p:nvSpPr>
        <p:spPr>
          <a:xfrm>
            <a:off x="5991826" y="2276872"/>
            <a:ext cx="2540613" cy="1800200"/>
          </a:xfrm>
          <a:prstGeom prst="wedgeRectCallout">
            <a:avLst>
              <a:gd name="adj1" fmla="val -150226"/>
              <a:gd name="adj2" fmla="val 7216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kumimoji="1" lang="en-US" altLang="zh-TW" sz="2800" dirty="0">
                <a:solidFill>
                  <a:srgbClr val="FF0000"/>
                </a:solidFill>
              </a:rPr>
              <a:t>(1 master </a:t>
            </a:r>
          </a:p>
          <a:p>
            <a:pPr algn="ctr"/>
            <a:r>
              <a:rPr kumimoji="1" lang="en-US" altLang="zh-TW" sz="2800" dirty="0">
                <a:solidFill>
                  <a:srgbClr val="FF0000"/>
                </a:solidFill>
              </a:rPr>
              <a:t>+ </a:t>
            </a:r>
          </a:p>
          <a:p>
            <a:pPr algn="ctr"/>
            <a:r>
              <a:rPr kumimoji="1" lang="en-US" altLang="zh-TW" sz="2800" dirty="0">
                <a:solidFill>
                  <a:srgbClr val="FF0000"/>
                </a:solidFill>
              </a:rPr>
              <a:t>2 core nodes)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0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6218" y="116632"/>
            <a:ext cx="8429946" cy="1088068"/>
          </a:xfrm>
        </p:spPr>
        <p:txBody>
          <a:bodyPr>
            <a:normAutofit/>
          </a:bodyPr>
          <a:lstStyle/>
          <a:p>
            <a:pPr algn="ctr"/>
            <a:r>
              <a:rPr lang="zh-TW" altLang="zh-TW" dirty="0"/>
              <a:t>鍾肇政</a:t>
            </a:r>
            <a:r>
              <a:rPr lang="en-US" altLang="zh-TW" dirty="0"/>
              <a:t>《</a:t>
            </a:r>
            <a:r>
              <a:rPr lang="zh-TW" altLang="en-US" dirty="0"/>
              <a:t>濁流三部曲</a:t>
            </a:r>
            <a:r>
              <a:rPr lang="en-US" altLang="zh-TW" dirty="0"/>
              <a:t>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335" y="2204864"/>
            <a:ext cx="8137329" cy="3017520"/>
          </a:xfrm>
        </p:spPr>
        <p:txBody>
          <a:bodyPr/>
          <a:lstStyle/>
          <a:p>
            <a:r>
              <a:rPr lang="zh-TW" altLang="en-US" dirty="0"/>
              <a:t>開啟臺灣大河小說創作第一人 </a:t>
            </a:r>
            <a:r>
              <a:rPr lang="en-US" altLang="zh-TW" dirty="0"/>
              <a:t>-</a:t>
            </a:r>
            <a:r>
              <a:rPr lang="zh-TW" altLang="en-US" dirty="0"/>
              <a:t>「濁流」、「江山萬里」、「流雲」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04" y="3508167"/>
            <a:ext cx="1619250" cy="2333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248" y="3415698"/>
            <a:ext cx="2451887" cy="245188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3523749"/>
            <a:ext cx="1717069" cy="231804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291" y="833602"/>
            <a:ext cx="2264176" cy="12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95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DB365-508E-CB49-AAB8-D5E59550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C87201-71DA-6040-AB43-3441B6DB6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977058-2A3A-8E45-98FE-46CC9B3DCC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" y="0"/>
            <a:ext cx="8206353" cy="6858000"/>
          </a:xfrm>
          <a:prstGeom prst="rect">
            <a:avLst/>
          </a:prstGeom>
        </p:spPr>
      </p:pic>
      <p:sp>
        <p:nvSpPr>
          <p:cNvPr id="5" name="矩形圖說文字 4">
            <a:extLst>
              <a:ext uri="{FF2B5EF4-FFF2-40B4-BE49-F238E27FC236}">
                <a16:creationId xmlns:a16="http://schemas.microsoft.com/office/drawing/2014/main" id="{3F5A3519-B706-0742-9E9E-01873D1BBBAF}"/>
              </a:ext>
            </a:extLst>
          </p:cNvPr>
          <p:cNvSpPr/>
          <p:nvPr/>
        </p:nvSpPr>
        <p:spPr>
          <a:xfrm>
            <a:off x="4860032" y="2556760"/>
            <a:ext cx="2592288" cy="1306421"/>
          </a:xfrm>
          <a:prstGeom prst="wedgeRectCallout">
            <a:avLst>
              <a:gd name="adj1" fmla="val -87270"/>
              <a:gd name="adj2" fmla="val -1766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FF0000"/>
                </a:solidFill>
              </a:rPr>
              <a:t>約</a:t>
            </a:r>
            <a:r>
              <a:rPr kumimoji="1" lang="en-US" altLang="zh-CN" sz="2800" dirty="0">
                <a:solidFill>
                  <a:srgbClr val="FF0000"/>
                </a:solidFill>
              </a:rPr>
              <a:t>7</a:t>
            </a:r>
            <a:r>
              <a:rPr kumimoji="1" lang="zh-TW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~</a:t>
            </a:r>
            <a:r>
              <a:rPr kumimoji="1" lang="zh-TW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8  </a:t>
            </a:r>
            <a:r>
              <a:rPr kumimoji="1" lang="zh-CN" altLang="en-US" sz="2800" dirty="0">
                <a:solidFill>
                  <a:srgbClr val="FF0000"/>
                </a:solidFill>
              </a:rPr>
              <a:t>分鐘，可以建好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512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A50C59-5CCA-534E-A149-2DB601C9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0" y="260648"/>
            <a:ext cx="8074260" cy="1143000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/>
              <a:t>作業二</a:t>
            </a:r>
            <a:r>
              <a:rPr lang="en-US" altLang="zh-TW" dirty="0"/>
              <a:t>(10%) </a:t>
            </a:r>
            <a:r>
              <a:rPr lang="zh-TW" altLang="en-US" dirty="0"/>
              <a:t>在 </a:t>
            </a:r>
            <a:r>
              <a:rPr lang="en" altLang="zh-TW" dirty="0"/>
              <a:t>AWS EMR Cluster </a:t>
            </a:r>
            <a:r>
              <a:rPr lang="zh-TW" altLang="en-US" dirty="0"/>
              <a:t>執行 </a:t>
            </a:r>
            <a:r>
              <a:rPr lang="en-US" altLang="zh-TW" sz="3600" dirty="0"/>
              <a:t>"</a:t>
            </a:r>
            <a:r>
              <a:rPr lang="en" altLang="zh-TW" sz="3600" dirty="0" err="1"/>
              <a:t>word_count_ForAWS_EMR</a:t>
            </a:r>
            <a:r>
              <a:rPr lang="en" altLang="zh-TW" sz="3600" dirty="0"/>
              <a:t>_</a:t>
            </a:r>
            <a:r>
              <a:rPr lang="zh-TW" altLang="en-US" sz="3600" dirty="0"/>
              <a:t>你的學號</a:t>
            </a:r>
            <a:r>
              <a:rPr lang="en-US" altLang="zh-TW" sz="3600" dirty="0"/>
              <a:t>.</a:t>
            </a:r>
            <a:r>
              <a:rPr lang="en" altLang="zh-TW" sz="3600" dirty="0"/>
              <a:t>jar"</a:t>
            </a:r>
            <a:br>
              <a:rPr lang="en" altLang="zh-TW" sz="3600" dirty="0"/>
            </a:b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CA0871-8E13-BE4A-BA6F-FE27F494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77652"/>
            <a:ext cx="9019699" cy="5040560"/>
          </a:xfrm>
        </p:spPr>
        <p:txBody>
          <a:bodyPr>
            <a:normAutofit fontScale="40000" lnSpcReduction="20000"/>
          </a:bodyPr>
          <a:lstStyle/>
          <a:p>
            <a:r>
              <a:rPr lang="en-US" altLang="zh-TW" sz="4500" dirty="0"/>
              <a:t>(0) </a:t>
            </a:r>
            <a:r>
              <a:rPr lang="en" altLang="zh-TW" sz="4500" dirty="0" err="1"/>
              <a:t>Windoop</a:t>
            </a:r>
            <a:r>
              <a:rPr lang="en" altLang="zh-TW" sz="4500" dirty="0"/>
              <a:t> </a:t>
            </a:r>
            <a:r>
              <a:rPr lang="zh-TW" altLang="en-US" sz="4500" dirty="0"/>
              <a:t>測試 </a:t>
            </a:r>
            <a:r>
              <a:rPr lang="en" altLang="zh-TW" sz="4500" dirty="0">
                <a:hlinkClick r:id="rId2"/>
              </a:rPr>
              <a:t>WordCount_jdwang2019_12_11.zip</a:t>
            </a:r>
            <a:r>
              <a:rPr lang="en" altLang="zh-TW" sz="4500" dirty="0"/>
              <a:t>(Eclipse Java </a:t>
            </a:r>
            <a:r>
              <a:rPr lang="zh-TW" altLang="en-US" sz="4500" dirty="0"/>
              <a:t>程式碼</a:t>
            </a:r>
            <a:r>
              <a:rPr lang="en-US" altLang="zh-TW" sz="4500" dirty="0"/>
              <a:t>)</a:t>
            </a:r>
            <a:br>
              <a:rPr lang="zh-TW" altLang="en-US" sz="4500" dirty="0"/>
            </a:br>
            <a:r>
              <a:rPr lang="en-US" altLang="zh-TW" sz="4500" dirty="0"/>
              <a:t>(</a:t>
            </a:r>
            <a:r>
              <a:rPr lang="zh-TW" altLang="en-US" sz="4500" dirty="0"/>
              <a:t>需修改 </a:t>
            </a:r>
            <a:r>
              <a:rPr lang="en-US" altLang="zh-TW" sz="4500" dirty="0"/>
              <a:t>(1) </a:t>
            </a:r>
            <a:r>
              <a:rPr lang="en" altLang="zh-TW" sz="4500" dirty="0" err="1"/>
              <a:t>hdfs</a:t>
            </a:r>
            <a:r>
              <a:rPr lang="en" altLang="zh-TW" sz="4500" dirty="0"/>
              <a:t> (2) </a:t>
            </a:r>
            <a:r>
              <a:rPr lang="en" altLang="zh-TW" sz="4500" dirty="0" err="1"/>
              <a:t>Conf.set</a:t>
            </a:r>
            <a:r>
              <a:rPr lang="en" altLang="zh-TW" sz="4500" dirty="0"/>
              <a:t> </a:t>
            </a:r>
            <a:r>
              <a:rPr lang="en" altLang="zh-TW" sz="4500" dirty="0">
                <a:hlinkClick r:id="rId3"/>
              </a:rPr>
              <a:t>WordCount_ForAWS_NoDFS_NoConfSet_jdwang2019_12_13.zip</a:t>
            </a:r>
            <a:r>
              <a:rPr lang="en" altLang="zh-TW" sz="4500" dirty="0"/>
              <a:t>)</a:t>
            </a:r>
          </a:p>
          <a:p>
            <a:r>
              <a:rPr lang="en" altLang="zh-TW" sz="4500" dirty="0"/>
              <a:t>(1) </a:t>
            </a:r>
            <a:r>
              <a:rPr lang="zh-TW" altLang="en-US" sz="4500" dirty="0"/>
              <a:t>輸出 </a:t>
            </a:r>
            <a:r>
              <a:rPr lang="en" altLang="zh-TW" sz="4500" dirty="0"/>
              <a:t>jar </a:t>
            </a:r>
            <a:r>
              <a:rPr lang="zh-TW" altLang="en-US" sz="4500" dirty="0"/>
              <a:t>檔 </a:t>
            </a:r>
            <a:r>
              <a:rPr lang="en-US" altLang="zh-TW" sz="4500" dirty="0"/>
              <a:t>"</a:t>
            </a:r>
            <a:r>
              <a:rPr lang="en" altLang="zh-TW" sz="4500" dirty="0" err="1"/>
              <a:t>wordcount_ForAWS_EMR</a:t>
            </a:r>
            <a:r>
              <a:rPr lang="en" altLang="zh-TW" sz="4500" dirty="0"/>
              <a:t>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.</a:t>
            </a:r>
            <a:r>
              <a:rPr lang="en" altLang="zh-TW" sz="4500" dirty="0"/>
              <a:t>jar"</a:t>
            </a:r>
            <a:br>
              <a:rPr lang="en" altLang="zh-TW" sz="4500" dirty="0"/>
            </a:br>
            <a:r>
              <a:rPr lang="en" altLang="zh-TW" sz="4500" dirty="0"/>
              <a:t>(</a:t>
            </a:r>
            <a:r>
              <a:rPr lang="en" altLang="zh-TW" sz="4500" dirty="0" err="1"/>
              <a:t>e.g.</a:t>
            </a:r>
            <a:r>
              <a:rPr lang="en" altLang="zh-TW" sz="4500" dirty="0" err="1">
                <a:hlinkClick r:id="rId4"/>
              </a:rPr>
              <a:t>WordCount_ForAWS_EMR_jdwang.jar</a:t>
            </a:r>
            <a:r>
              <a:rPr lang="en" altLang="zh-TW" sz="4500" dirty="0"/>
              <a:t>)</a:t>
            </a:r>
          </a:p>
          <a:p>
            <a:r>
              <a:rPr lang="en" altLang="zh-TW" sz="4500" dirty="0"/>
              <a:t>(2</a:t>
            </a:r>
            <a:r>
              <a:rPr lang="zh-TW" altLang="en" sz="4500" dirty="0"/>
              <a:t>）</a:t>
            </a:r>
            <a:r>
              <a:rPr lang="zh-TW" altLang="en-US" sz="4500" dirty="0"/>
              <a:t>登入 </a:t>
            </a:r>
            <a:r>
              <a:rPr lang="en" altLang="zh-TW" sz="4500" dirty="0"/>
              <a:t>AWS Educate Classroom</a:t>
            </a:r>
            <a:r>
              <a:rPr lang="zh-TW" altLang="en" sz="4500" dirty="0"/>
              <a:t>　（</a:t>
            </a:r>
            <a:r>
              <a:rPr lang="zh-TW" altLang="en-US" sz="4500" dirty="0"/>
              <a:t>需先申請）</a:t>
            </a:r>
            <a:endParaRPr lang="en-US" altLang="zh-TW" sz="4500" dirty="0"/>
          </a:p>
          <a:p>
            <a:r>
              <a:rPr lang="en-US" altLang="zh-TW" sz="4500" dirty="0"/>
              <a:t>(3) </a:t>
            </a:r>
            <a:r>
              <a:rPr lang="en" altLang="zh-TW" sz="4500" dirty="0"/>
              <a:t>AWS S3 </a:t>
            </a:r>
            <a:r>
              <a:rPr lang="zh-TW" altLang="en-US" sz="4500" dirty="0"/>
              <a:t>建立一個 </a:t>
            </a:r>
            <a:r>
              <a:rPr lang="en" altLang="zh-TW" sz="4500" dirty="0"/>
              <a:t>Bucket "S3_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”</a:t>
            </a:r>
          </a:p>
          <a:p>
            <a:r>
              <a:rPr lang="en-US" altLang="zh-TW" sz="4500" dirty="0"/>
              <a:t>(4) </a:t>
            </a:r>
            <a:r>
              <a:rPr lang="zh-TW" altLang="en-US" sz="4500" dirty="0"/>
              <a:t>上傳 </a:t>
            </a:r>
            <a:r>
              <a:rPr lang="en" altLang="zh-TW" sz="4500" dirty="0">
                <a:hlinkClick r:id="rId5"/>
              </a:rPr>
              <a:t>spider.txt</a:t>
            </a:r>
            <a:r>
              <a:rPr lang="en" altLang="zh-TW" sz="4500" dirty="0"/>
              <a:t> </a:t>
            </a:r>
            <a:r>
              <a:rPr lang="zh-TW" altLang="en-US" sz="4500" dirty="0"/>
              <a:t>到 </a:t>
            </a:r>
            <a:r>
              <a:rPr lang="en" altLang="zh-TW" sz="4500" dirty="0"/>
              <a:t>AWS S3 Bucket "S3_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”</a:t>
            </a:r>
          </a:p>
          <a:p>
            <a:r>
              <a:rPr lang="en-US" altLang="zh-TW" sz="4500" dirty="0"/>
              <a:t>(5) </a:t>
            </a:r>
            <a:r>
              <a:rPr lang="zh-TW" altLang="en-US" sz="4500" dirty="0"/>
              <a:t>上傳 </a:t>
            </a:r>
            <a:r>
              <a:rPr lang="en-US" altLang="zh-TW" sz="4500" dirty="0"/>
              <a:t>"</a:t>
            </a:r>
            <a:r>
              <a:rPr lang="en" altLang="zh-TW" sz="4500" dirty="0" err="1"/>
              <a:t>wordcount_ForAWS</a:t>
            </a:r>
            <a:r>
              <a:rPr lang="en" altLang="zh-TW" sz="4500" dirty="0"/>
              <a:t>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.</a:t>
            </a:r>
            <a:r>
              <a:rPr lang="en" altLang="zh-TW" sz="4500" dirty="0"/>
              <a:t>jar" </a:t>
            </a:r>
            <a:r>
              <a:rPr lang="zh-TW" altLang="en-US" sz="4500" dirty="0"/>
              <a:t>到 </a:t>
            </a:r>
            <a:r>
              <a:rPr lang="en" altLang="zh-TW" sz="4500" dirty="0"/>
              <a:t>AWS S3 Bucket "S3_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”</a:t>
            </a:r>
          </a:p>
          <a:p>
            <a:r>
              <a:rPr lang="en-US" altLang="zh-TW" sz="4500" dirty="0"/>
              <a:t>(6) (</a:t>
            </a:r>
            <a:r>
              <a:rPr lang="en" altLang="zh-TW" sz="4500" dirty="0"/>
              <a:t>AWS EC2 console)</a:t>
            </a:r>
            <a:r>
              <a:rPr lang="zh-TW" altLang="en-US" sz="4500" dirty="0"/>
              <a:t>產生 </a:t>
            </a:r>
            <a:r>
              <a:rPr lang="en" altLang="zh-TW" sz="4500" dirty="0"/>
              <a:t>key pair "</a:t>
            </a:r>
            <a:r>
              <a:rPr lang="en" altLang="zh-TW" sz="4500" dirty="0" err="1"/>
              <a:t>EMR_key</a:t>
            </a:r>
            <a:r>
              <a:rPr lang="en" altLang="zh-TW" sz="4500" dirty="0"/>
              <a:t>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" (</a:t>
            </a:r>
            <a:r>
              <a:rPr lang="zh-TW" altLang="en-US" sz="4500" dirty="0"/>
              <a:t>下一步連接 </a:t>
            </a:r>
            <a:r>
              <a:rPr lang="en" altLang="zh-TW" sz="4500" dirty="0"/>
              <a:t>AWS "EMR</a:t>
            </a:r>
            <a:r>
              <a:rPr lang="zh-TW" altLang="en" sz="4500" dirty="0"/>
              <a:t>＿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" </a:t>
            </a:r>
            <a:r>
              <a:rPr lang="zh-TW" altLang="en-US" sz="4500" dirty="0"/>
              <a:t>使用 </a:t>
            </a:r>
            <a:r>
              <a:rPr lang="en-US" altLang="zh-TW" sz="4500" dirty="0"/>
              <a:t>)</a:t>
            </a:r>
          </a:p>
          <a:p>
            <a:r>
              <a:rPr lang="en-US" altLang="zh-TW" sz="4500" dirty="0"/>
              <a:t>(7) </a:t>
            </a:r>
            <a:r>
              <a:rPr lang="zh-TW" altLang="en-US" sz="4500" dirty="0"/>
              <a:t>建立 </a:t>
            </a:r>
            <a:r>
              <a:rPr lang="en" altLang="zh-TW" sz="4500" dirty="0"/>
              <a:t>AWS "EMR</a:t>
            </a:r>
            <a:r>
              <a:rPr lang="zh-TW" altLang="en" sz="4500" dirty="0"/>
              <a:t>＿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" ("</a:t>
            </a:r>
            <a:r>
              <a:rPr lang="en" altLang="zh-TW" sz="4500" dirty="0" err="1"/>
              <a:t>EMR_key</a:t>
            </a:r>
            <a:r>
              <a:rPr lang="en" altLang="zh-TW" sz="4500" dirty="0"/>
              <a:t>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") </a:t>
            </a:r>
            <a:r>
              <a:rPr lang="zh-TW" altLang="en-US" sz="4500" dirty="0"/>
              <a:t>並啟動</a:t>
            </a:r>
            <a:endParaRPr lang="en-US" altLang="zh-TW" sz="4500" dirty="0"/>
          </a:p>
          <a:p>
            <a:r>
              <a:rPr lang="en-US" altLang="zh-TW" sz="4500" dirty="0"/>
              <a:t>(8) </a:t>
            </a:r>
            <a:r>
              <a:rPr lang="zh-TW" altLang="en-US" sz="4500" dirty="0"/>
              <a:t>上傳 </a:t>
            </a:r>
            <a:r>
              <a:rPr lang="en-US" altLang="zh-TW" sz="4500" dirty="0"/>
              <a:t>"</a:t>
            </a:r>
            <a:r>
              <a:rPr lang="en" altLang="zh-TW" sz="4500" dirty="0" err="1"/>
              <a:t>wordcount_ForAWS</a:t>
            </a:r>
            <a:r>
              <a:rPr lang="en" altLang="zh-TW" sz="4500" dirty="0"/>
              <a:t>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.</a:t>
            </a:r>
            <a:r>
              <a:rPr lang="en" altLang="zh-TW" sz="4500" dirty="0"/>
              <a:t>jar" </a:t>
            </a:r>
            <a:r>
              <a:rPr lang="zh-TW" altLang="en-US" sz="4500" dirty="0"/>
              <a:t>到 </a:t>
            </a:r>
            <a:r>
              <a:rPr lang="en-US" altLang="zh-TW" sz="4500" dirty="0"/>
              <a:t>"</a:t>
            </a:r>
            <a:r>
              <a:rPr lang="en" altLang="zh-TW" sz="4500" dirty="0"/>
              <a:t>S3_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"</a:t>
            </a:r>
            <a:br>
              <a:rPr lang="zh-TW" altLang="en-US" sz="4500" dirty="0"/>
            </a:br>
            <a:r>
              <a:rPr lang="en-US" altLang="zh-TW" sz="4500" dirty="0"/>
              <a:t>(</a:t>
            </a:r>
            <a:r>
              <a:rPr lang="en" altLang="zh-TW" sz="4500" dirty="0" err="1"/>
              <a:t>e.g.</a:t>
            </a:r>
            <a:r>
              <a:rPr lang="en" altLang="zh-TW" sz="4500" dirty="0" err="1">
                <a:hlinkClick r:id="rId4"/>
              </a:rPr>
              <a:t>WordCount_ForAWS_NoDFS_NoConfset_jdwang.jar</a:t>
            </a:r>
            <a:r>
              <a:rPr lang="en" altLang="zh-TW" sz="4500" dirty="0"/>
              <a:t>)</a:t>
            </a:r>
          </a:p>
          <a:p>
            <a:r>
              <a:rPr lang="en" altLang="zh-TW" sz="4500" dirty="0"/>
              <a:t>(9) AWS EMR </a:t>
            </a:r>
            <a:r>
              <a:rPr lang="zh-TW" altLang="en-US" sz="4500" dirty="0"/>
              <a:t>執行 </a:t>
            </a:r>
            <a:r>
              <a:rPr lang="en-US" altLang="zh-TW" sz="4500" dirty="0"/>
              <a:t>"</a:t>
            </a:r>
            <a:r>
              <a:rPr lang="en" altLang="zh-TW" sz="4500" dirty="0" err="1"/>
              <a:t>word_count</a:t>
            </a:r>
            <a:r>
              <a:rPr lang="en" altLang="zh-TW" sz="4500" dirty="0"/>
              <a:t>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.</a:t>
            </a:r>
            <a:r>
              <a:rPr lang="en" altLang="zh-TW" sz="4500" dirty="0"/>
              <a:t>jar"(</a:t>
            </a:r>
            <a:r>
              <a:rPr lang="zh-TW" altLang="en-US" sz="4500" dirty="0"/>
              <a:t>設定 </a:t>
            </a:r>
            <a:r>
              <a:rPr lang="en" altLang="zh-TW" sz="4500" dirty="0"/>
              <a:t>input output)</a:t>
            </a:r>
          </a:p>
          <a:p>
            <a:r>
              <a:rPr lang="en" altLang="zh-TW" sz="4500" dirty="0"/>
              <a:t>(10) </a:t>
            </a:r>
            <a:r>
              <a:rPr lang="zh-TW" altLang="en-US" sz="4500" dirty="0"/>
              <a:t>執行完畢’記得關掉</a:t>
            </a:r>
            <a:endParaRPr lang="en-US" altLang="zh-TW" sz="4500" dirty="0"/>
          </a:p>
          <a:p>
            <a:pPr lvl="1"/>
            <a:r>
              <a:rPr lang="en-US" altLang="zh-TW" sz="4500" dirty="0"/>
              <a:t>(1) </a:t>
            </a:r>
            <a:r>
              <a:rPr lang="en" altLang="zh-TW" sz="4500" dirty="0"/>
              <a:t>AWS "EMR_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" </a:t>
            </a:r>
          </a:p>
          <a:p>
            <a:pPr lvl="1"/>
            <a:r>
              <a:rPr lang="en-US" altLang="zh-TW" sz="4500" dirty="0"/>
              <a:t>(2) "</a:t>
            </a:r>
            <a:r>
              <a:rPr lang="en" altLang="zh-TW" sz="4500" dirty="0"/>
              <a:t>Terminate" running AWS EC2 instances (3)</a:t>
            </a:r>
            <a:r>
              <a:rPr lang="zh-TW" altLang="en-US" sz="4500" dirty="0"/>
              <a:t>移除 </a:t>
            </a:r>
            <a:r>
              <a:rPr lang="en" altLang="zh-TW" sz="4500" dirty="0"/>
              <a:t>AWS "S3_</a:t>
            </a:r>
            <a:r>
              <a:rPr lang="zh-TW" altLang="en-US" sz="4500" dirty="0"/>
              <a:t>你的學號</a:t>
            </a:r>
            <a:r>
              <a:rPr lang="en-US" altLang="zh-TW" sz="4500" dirty="0"/>
              <a:t>"</a:t>
            </a:r>
            <a:br>
              <a:rPr lang="zh-TW" altLang="en-US" sz="4500" dirty="0"/>
            </a:br>
            <a:r>
              <a:rPr lang="en-US" altLang="zh-TW" sz="4500" dirty="0"/>
              <a:t>=&gt; </a:t>
            </a:r>
            <a:r>
              <a:rPr lang="zh-TW" altLang="en-US" sz="4500" dirty="0"/>
              <a:t>否則你的</a:t>
            </a:r>
            <a:r>
              <a:rPr lang="en" altLang="zh-TW" sz="4500" dirty="0"/>
              <a:t>Money</a:t>
            </a:r>
            <a:r>
              <a:rPr lang="zh-TW" altLang="en" sz="4500" dirty="0"/>
              <a:t>＄</a:t>
            </a:r>
            <a:r>
              <a:rPr lang="en" altLang="zh-TW" sz="4500" dirty="0"/>
              <a:t>$$$</a:t>
            </a:r>
            <a:r>
              <a:rPr lang="zh-TW" altLang="en" sz="4500" dirty="0"/>
              <a:t>．</a:t>
            </a:r>
            <a:r>
              <a:rPr lang="zh-TW" altLang="en" sz="3400" dirty="0"/>
              <a:t>．．．</a:t>
            </a:r>
            <a:endParaRPr kumimoji="1" lang="zh-TW" altLang="en-US" sz="3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F2071D-6067-F844-8920-427F8D8FC98A}"/>
              </a:ext>
            </a:extLst>
          </p:cNvPr>
          <p:cNvSpPr/>
          <p:nvPr/>
        </p:nvSpPr>
        <p:spPr>
          <a:xfrm>
            <a:off x="-1" y="6156012"/>
            <a:ext cx="90196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FF00"/>
                </a:solidFill>
              </a:rPr>
              <a:t>From: </a:t>
            </a:r>
            <a:r>
              <a:rPr lang="zh-TW" altLang="en-US" sz="1400" dirty="0">
                <a:solidFill>
                  <a:srgbClr val="FFFF00"/>
                </a:solidFill>
              </a:rPr>
              <a:t>http://dns2.asia.edu.tw/~jdwang/TeachingCourses/BigDataInformationProcessing/109_1_BigDataInformationProcessing.html</a:t>
            </a:r>
          </a:p>
        </p:txBody>
      </p:sp>
    </p:spTree>
    <p:extLst>
      <p:ext uri="{BB962C8B-B14F-4D97-AF65-F5344CB8AC3E}">
        <p14:creationId xmlns:p14="http://schemas.microsoft.com/office/powerpoint/2010/main" val="4055144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A36D5-1397-E84B-B8EE-3AEE915B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D960F9-3212-5343-9548-B63392A6F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  <a:ln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r>
              <a:rPr kumimoji="1" lang="zh-TW" altLang="en-US" dirty="0"/>
              <a:t>作業一</a:t>
            </a:r>
            <a:r>
              <a:rPr kumimoji="1" lang="en-US" altLang="zh-TW" dirty="0"/>
              <a:t>: </a:t>
            </a:r>
          </a:p>
          <a:p>
            <a:pPr lvl="1"/>
            <a:r>
              <a:rPr kumimoji="1" lang="en-US" altLang="zh-TW" dirty="0" err="1"/>
              <a:t>Windoop</a:t>
            </a:r>
            <a:r>
              <a:rPr kumimoji="1" lang="en-US" altLang="zh-TW" dirty="0"/>
              <a:t> Installation and Wordcount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7030A0"/>
                </a:solidFill>
              </a:rPr>
              <a:t>AWS EC2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期中</a:t>
            </a:r>
            <a:r>
              <a:rPr kumimoji="1" lang="zh-TW" altLang="en-US" dirty="0"/>
              <a:t>專題</a:t>
            </a:r>
            <a:r>
              <a:rPr kumimoji="1" lang="en-US" altLang="zh-TW" dirty="0"/>
              <a:t>(</a:t>
            </a:r>
            <a:r>
              <a:rPr kumimoji="1" lang="zh-CN" altLang="en-US" dirty="0"/>
              <a:t>分組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CN" dirty="0" err="1"/>
              <a:t>Windoop</a:t>
            </a:r>
            <a:r>
              <a:rPr kumimoji="1" lang="en-US" altLang="zh-CN" dirty="0"/>
              <a:t> on </a:t>
            </a:r>
            <a:r>
              <a:rPr kumimoji="1" lang="en-US" altLang="zh-CN" dirty="0" err="1"/>
              <a:t>SingleNode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zh-CN" altLang="en-US" dirty="0"/>
              <a:t>高速公路</a:t>
            </a:r>
            <a:r>
              <a:rPr kumimoji="1" lang="en-US" altLang="zh-CN" dirty="0"/>
              <a:t>『</a:t>
            </a:r>
            <a:r>
              <a:rPr kumimoji="1" lang="zh-CN" altLang="en-US" dirty="0">
                <a:solidFill>
                  <a:srgbClr val="7030A0"/>
                </a:solidFill>
              </a:rPr>
              <a:t>單一交流道</a:t>
            </a:r>
            <a:r>
              <a:rPr kumimoji="1" lang="en-US" altLang="zh-CN" dirty="0"/>
              <a:t>』{</a:t>
            </a:r>
            <a:r>
              <a:rPr kumimoji="1" lang="zh-CN" altLang="en-US" dirty="0"/>
              <a:t>南下</a:t>
            </a:r>
            <a:r>
              <a:rPr kumimoji="1" lang="en-US" altLang="zh-CN" dirty="0"/>
              <a:t>}{</a:t>
            </a:r>
            <a:r>
              <a:rPr kumimoji="1" lang="zh-CN" altLang="en-US" dirty="0"/>
              <a:t>北上</a:t>
            </a:r>
            <a:r>
              <a:rPr kumimoji="1" lang="en-US" altLang="zh-CN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作業二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Windoop</a:t>
            </a:r>
            <a:r>
              <a:rPr kumimoji="1" lang="en-US" altLang="zh-TW" dirty="0"/>
              <a:t> Cluster Setup ( </a:t>
            </a:r>
            <a:r>
              <a:rPr kumimoji="1" lang="zh-CN" altLang="en-US" dirty="0"/>
              <a:t>電腦教室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b="1" dirty="0">
                <a:solidFill>
                  <a:srgbClr val="7030A0"/>
                </a:solidFill>
              </a:rPr>
              <a:t>AWS EMR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期末</a:t>
            </a:r>
            <a:r>
              <a:rPr kumimoji="1" lang="zh-TW" altLang="en-US" dirty="0"/>
              <a:t>專題</a:t>
            </a:r>
            <a:r>
              <a:rPr kumimoji="1" lang="en-US" altLang="zh-TW" dirty="0"/>
              <a:t>(</a:t>
            </a:r>
            <a:r>
              <a:rPr kumimoji="1" lang="zh-CN" altLang="en-US" dirty="0"/>
              <a:t>分組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CN" dirty="0"/>
              <a:t>Performance Comparison</a:t>
            </a:r>
          </a:p>
          <a:p>
            <a:pPr lvl="2"/>
            <a:r>
              <a:rPr kumimoji="1" lang="en-US" altLang="zh-TW" b="1" dirty="0" err="1">
                <a:solidFill>
                  <a:srgbClr val="7030A0"/>
                </a:solidFill>
              </a:rPr>
              <a:t>Windoop</a:t>
            </a:r>
            <a:r>
              <a:rPr kumimoji="1" lang="en-US" altLang="zh-TW" b="1" dirty="0">
                <a:solidFill>
                  <a:srgbClr val="7030A0"/>
                </a:solidFill>
              </a:rPr>
              <a:t> Cluster vs. AWS EMR</a:t>
            </a:r>
            <a:endParaRPr kumimoji="1" lang="en-US" altLang="zh-CN" b="1" dirty="0">
              <a:solidFill>
                <a:srgbClr val="7030A0"/>
              </a:solidFill>
            </a:endParaRPr>
          </a:p>
          <a:p>
            <a:pPr lvl="1"/>
            <a:r>
              <a:rPr kumimoji="1" lang="zh-CN" altLang="en-US" dirty="0"/>
              <a:t>高速公路</a:t>
            </a:r>
            <a:r>
              <a:rPr kumimoji="1" lang="en-US" altLang="zh-CN" dirty="0"/>
              <a:t>『</a:t>
            </a:r>
            <a:r>
              <a:rPr kumimoji="1" lang="zh-CN" altLang="en-US" dirty="0">
                <a:solidFill>
                  <a:srgbClr val="7030A0"/>
                </a:solidFill>
              </a:rPr>
              <a:t>某路段</a:t>
            </a:r>
            <a:r>
              <a:rPr kumimoji="1" lang="en-US" altLang="zh-CN" dirty="0"/>
              <a:t>』{</a:t>
            </a:r>
            <a:r>
              <a:rPr kumimoji="1" lang="zh-CN" altLang="en-US" dirty="0"/>
              <a:t>南下</a:t>
            </a:r>
            <a:r>
              <a:rPr kumimoji="1" lang="en-US" altLang="zh-CN" dirty="0"/>
              <a:t>}{</a:t>
            </a:r>
            <a:r>
              <a:rPr kumimoji="1" lang="zh-CN" altLang="en-US" dirty="0"/>
              <a:t>北上</a:t>
            </a:r>
            <a:r>
              <a:rPr kumimoji="1" lang="en-US" altLang="zh-CN" dirty="0"/>
              <a:t>}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6F4ADCF7-B53C-FA45-A907-1CFF0E549B4C}"/>
              </a:ext>
            </a:extLst>
          </p:cNvPr>
          <p:cNvSpPr/>
          <p:nvPr/>
        </p:nvSpPr>
        <p:spPr>
          <a:xfrm>
            <a:off x="539552" y="4725144"/>
            <a:ext cx="6552728" cy="165618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6690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918"/>
            <a:ext cx="6724014" cy="495387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9" y="5422400"/>
            <a:ext cx="2455457" cy="89269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503" y="6480538"/>
            <a:ext cx="4854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From: </a:t>
            </a:r>
            <a:r>
              <a:rPr lang="zh-TW" altLang="en-US" dirty="0">
                <a:solidFill>
                  <a:srgbClr val="FFFF00"/>
                </a:solidFill>
              </a:rPr>
              <a:t>http://www.mdpi.com/2076-3417/7/9/878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332" y="5070689"/>
            <a:ext cx="3347864" cy="136730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071" y="274638"/>
            <a:ext cx="2743852" cy="207367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51" y="2298809"/>
            <a:ext cx="2742026" cy="213446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283" y="4484168"/>
            <a:ext cx="3020640" cy="199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3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70988E-6BCB-D849-BCC0-197BF032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Hadoop Cluster on AWS EMR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FE820-FE33-5747-80FD-65F9006BD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245663-DC5F-7549-A9EC-F107C562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6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07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12043-2D0F-FA40-B082-316F129D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18C5430-5F29-2546-A0FF-EE401F8EE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6" y="0"/>
            <a:ext cx="9123716" cy="6381328"/>
          </a:xfrm>
        </p:spPr>
      </p:pic>
    </p:spTree>
    <p:extLst>
      <p:ext uri="{BB962C8B-B14F-4D97-AF65-F5344CB8AC3E}">
        <p14:creationId xmlns:p14="http://schemas.microsoft.com/office/powerpoint/2010/main" val="389891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5AEC-BB0D-9D42-A75A-8BCF56B8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97E2E9-2949-7D4E-9F1F-A7BE17A2E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C7352C-1A1A-BE4D-9511-CF7C56252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91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134809-E297-5F4F-A209-42CA5683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Size (2GB*100 =  GB)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9BB674-61BE-2B40-90C9-9D9B1CC1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ED2F2A-BC85-4345-B4EA-ADEE17C1B0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1758"/>
            <a:ext cx="9144000" cy="47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2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7F071-A5C7-8542-B32F-08C3095C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選</a:t>
            </a:r>
            <a:r>
              <a:rPr kumimoji="1" lang="zh-CN" altLang="en-US" dirty="0">
                <a:solidFill>
                  <a:srgbClr val="FF0000"/>
                </a:solidFill>
              </a:rPr>
              <a:t>某段</a:t>
            </a:r>
            <a:r>
              <a:rPr kumimoji="1" lang="zh-CN" altLang="en-US" dirty="0"/>
              <a:t>高速公路是</a:t>
            </a:r>
            <a:r>
              <a:rPr kumimoji="1" lang="zh-CN" altLang="en-US" dirty="0">
                <a:solidFill>
                  <a:srgbClr val="FF0000"/>
                </a:solidFill>
              </a:rPr>
              <a:t>你有興趣</a:t>
            </a:r>
            <a:r>
              <a:rPr kumimoji="1" lang="zh-CN" altLang="en-US" dirty="0"/>
              <a:t>的！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F775576-31F6-DF43-A355-2B52ACC6A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470"/>
            <a:ext cx="9064272" cy="5004866"/>
          </a:xfrm>
        </p:spPr>
      </p:pic>
    </p:spTree>
    <p:extLst>
      <p:ext uri="{BB962C8B-B14F-4D97-AF65-F5344CB8AC3E}">
        <p14:creationId xmlns:p14="http://schemas.microsoft.com/office/powerpoint/2010/main" val="1471735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6BC98-D6B4-954D-B410-C3D9AFA8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hlinkClick r:id="rId2"/>
              </a:rPr>
              <a:t>期末分組互評</a:t>
            </a:r>
            <a:br>
              <a:rPr kumimoji="1" lang="en-US" altLang="zh-TW" dirty="0"/>
            </a:br>
            <a:r>
              <a:rPr lang="en" altLang="zh-TW" sz="1300" dirty="0">
                <a:hlinkClick r:id="rId2"/>
              </a:rPr>
              <a:t>https://docs.google.com/spreadsheets/d/1HVnXHmvbxF1NV2mW6NDw6Hr8xiSlSTjnZd8N5-4pfX8/edit#gid=816406643</a:t>
            </a:r>
            <a:endParaRPr kumimoji="1" lang="zh-TW" altLang="en-US" sz="1300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CC2A5E7-FF08-7443-A33F-C8AF64F28C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4733594"/>
              </p:ext>
            </p:extLst>
          </p:nvPr>
        </p:nvGraphicFramePr>
        <p:xfrm>
          <a:off x="35496" y="1484784"/>
          <a:ext cx="9108504" cy="4956731"/>
        </p:xfrm>
        <a:graphic>
          <a:graphicData uri="http://schemas.openxmlformats.org/drawingml/2006/table">
            <a:tbl>
              <a:tblPr/>
              <a:tblGrid>
                <a:gridCol w="206092">
                  <a:extLst>
                    <a:ext uri="{9D8B030D-6E8A-4147-A177-3AD203B41FA5}">
                      <a16:colId xmlns:a16="http://schemas.microsoft.com/office/drawing/2014/main" val="1638953000"/>
                    </a:ext>
                  </a:extLst>
                </a:gridCol>
                <a:gridCol w="128807">
                  <a:extLst>
                    <a:ext uri="{9D8B030D-6E8A-4147-A177-3AD203B41FA5}">
                      <a16:colId xmlns:a16="http://schemas.microsoft.com/office/drawing/2014/main" val="3360069358"/>
                    </a:ext>
                  </a:extLst>
                </a:gridCol>
                <a:gridCol w="901650">
                  <a:extLst>
                    <a:ext uri="{9D8B030D-6E8A-4147-A177-3AD203B41FA5}">
                      <a16:colId xmlns:a16="http://schemas.microsoft.com/office/drawing/2014/main" val="3397430567"/>
                    </a:ext>
                  </a:extLst>
                </a:gridCol>
                <a:gridCol w="879569">
                  <a:extLst>
                    <a:ext uri="{9D8B030D-6E8A-4147-A177-3AD203B41FA5}">
                      <a16:colId xmlns:a16="http://schemas.microsoft.com/office/drawing/2014/main" val="3740919220"/>
                    </a:ext>
                  </a:extLst>
                </a:gridCol>
                <a:gridCol w="1284391">
                  <a:extLst>
                    <a:ext uri="{9D8B030D-6E8A-4147-A177-3AD203B41FA5}">
                      <a16:colId xmlns:a16="http://schemas.microsoft.com/office/drawing/2014/main" val="4199323954"/>
                    </a:ext>
                  </a:extLst>
                </a:gridCol>
                <a:gridCol w="206092">
                  <a:extLst>
                    <a:ext uri="{9D8B030D-6E8A-4147-A177-3AD203B41FA5}">
                      <a16:colId xmlns:a16="http://schemas.microsoft.com/office/drawing/2014/main" val="3976410934"/>
                    </a:ext>
                  </a:extLst>
                </a:gridCol>
                <a:gridCol w="217132">
                  <a:extLst>
                    <a:ext uri="{9D8B030D-6E8A-4147-A177-3AD203B41FA5}">
                      <a16:colId xmlns:a16="http://schemas.microsoft.com/office/drawing/2014/main" val="3032014270"/>
                    </a:ext>
                  </a:extLst>
                </a:gridCol>
                <a:gridCol w="206092">
                  <a:extLst>
                    <a:ext uri="{9D8B030D-6E8A-4147-A177-3AD203B41FA5}">
                      <a16:colId xmlns:a16="http://schemas.microsoft.com/office/drawing/2014/main" val="3344422590"/>
                    </a:ext>
                  </a:extLst>
                </a:gridCol>
                <a:gridCol w="209771">
                  <a:extLst>
                    <a:ext uri="{9D8B030D-6E8A-4147-A177-3AD203B41FA5}">
                      <a16:colId xmlns:a16="http://schemas.microsoft.com/office/drawing/2014/main" val="1971740336"/>
                    </a:ext>
                  </a:extLst>
                </a:gridCol>
                <a:gridCol w="217132">
                  <a:extLst>
                    <a:ext uri="{9D8B030D-6E8A-4147-A177-3AD203B41FA5}">
                      <a16:colId xmlns:a16="http://schemas.microsoft.com/office/drawing/2014/main" val="87235869"/>
                    </a:ext>
                  </a:extLst>
                </a:gridCol>
                <a:gridCol w="217132">
                  <a:extLst>
                    <a:ext uri="{9D8B030D-6E8A-4147-A177-3AD203B41FA5}">
                      <a16:colId xmlns:a16="http://schemas.microsoft.com/office/drawing/2014/main" val="1671913357"/>
                    </a:ext>
                  </a:extLst>
                </a:gridCol>
                <a:gridCol w="217132">
                  <a:extLst>
                    <a:ext uri="{9D8B030D-6E8A-4147-A177-3AD203B41FA5}">
                      <a16:colId xmlns:a16="http://schemas.microsoft.com/office/drawing/2014/main" val="4216873608"/>
                    </a:ext>
                  </a:extLst>
                </a:gridCol>
                <a:gridCol w="202411">
                  <a:extLst>
                    <a:ext uri="{9D8B030D-6E8A-4147-A177-3AD203B41FA5}">
                      <a16:colId xmlns:a16="http://schemas.microsoft.com/office/drawing/2014/main" val="3391659415"/>
                    </a:ext>
                  </a:extLst>
                </a:gridCol>
                <a:gridCol w="217132">
                  <a:extLst>
                    <a:ext uri="{9D8B030D-6E8A-4147-A177-3AD203B41FA5}">
                      <a16:colId xmlns:a16="http://schemas.microsoft.com/office/drawing/2014/main" val="1400186111"/>
                    </a:ext>
                  </a:extLst>
                </a:gridCol>
                <a:gridCol w="224493">
                  <a:extLst>
                    <a:ext uri="{9D8B030D-6E8A-4147-A177-3AD203B41FA5}">
                      <a16:colId xmlns:a16="http://schemas.microsoft.com/office/drawing/2014/main" val="28407562"/>
                    </a:ext>
                  </a:extLst>
                </a:gridCol>
                <a:gridCol w="250255">
                  <a:extLst>
                    <a:ext uri="{9D8B030D-6E8A-4147-A177-3AD203B41FA5}">
                      <a16:colId xmlns:a16="http://schemas.microsoft.com/office/drawing/2014/main" val="1443399864"/>
                    </a:ext>
                  </a:extLst>
                </a:gridCol>
                <a:gridCol w="224493">
                  <a:extLst>
                    <a:ext uri="{9D8B030D-6E8A-4147-A177-3AD203B41FA5}">
                      <a16:colId xmlns:a16="http://schemas.microsoft.com/office/drawing/2014/main" val="1467696032"/>
                    </a:ext>
                  </a:extLst>
                </a:gridCol>
                <a:gridCol w="261294">
                  <a:extLst>
                    <a:ext uri="{9D8B030D-6E8A-4147-A177-3AD203B41FA5}">
                      <a16:colId xmlns:a16="http://schemas.microsoft.com/office/drawing/2014/main" val="2711630243"/>
                    </a:ext>
                  </a:extLst>
                </a:gridCol>
                <a:gridCol w="261294">
                  <a:extLst>
                    <a:ext uri="{9D8B030D-6E8A-4147-A177-3AD203B41FA5}">
                      <a16:colId xmlns:a16="http://schemas.microsoft.com/office/drawing/2014/main" val="909559791"/>
                    </a:ext>
                  </a:extLst>
                </a:gridCol>
                <a:gridCol w="368020">
                  <a:extLst>
                    <a:ext uri="{9D8B030D-6E8A-4147-A177-3AD203B41FA5}">
                      <a16:colId xmlns:a16="http://schemas.microsoft.com/office/drawing/2014/main" val="469514153"/>
                    </a:ext>
                  </a:extLst>
                </a:gridCol>
                <a:gridCol w="368020">
                  <a:extLst>
                    <a:ext uri="{9D8B030D-6E8A-4147-A177-3AD203B41FA5}">
                      <a16:colId xmlns:a16="http://schemas.microsoft.com/office/drawing/2014/main" val="474869195"/>
                    </a:ext>
                  </a:extLst>
                </a:gridCol>
                <a:gridCol w="368020">
                  <a:extLst>
                    <a:ext uri="{9D8B030D-6E8A-4147-A177-3AD203B41FA5}">
                      <a16:colId xmlns:a16="http://schemas.microsoft.com/office/drawing/2014/main" val="574013775"/>
                    </a:ext>
                  </a:extLst>
                </a:gridCol>
                <a:gridCol w="368020">
                  <a:extLst>
                    <a:ext uri="{9D8B030D-6E8A-4147-A177-3AD203B41FA5}">
                      <a16:colId xmlns:a16="http://schemas.microsoft.com/office/drawing/2014/main" val="1696591229"/>
                    </a:ext>
                  </a:extLst>
                </a:gridCol>
                <a:gridCol w="368020">
                  <a:extLst>
                    <a:ext uri="{9D8B030D-6E8A-4147-A177-3AD203B41FA5}">
                      <a16:colId xmlns:a16="http://schemas.microsoft.com/office/drawing/2014/main" val="2336994850"/>
                    </a:ext>
                  </a:extLst>
                </a:gridCol>
                <a:gridCol w="368020">
                  <a:extLst>
                    <a:ext uri="{9D8B030D-6E8A-4147-A177-3AD203B41FA5}">
                      <a16:colId xmlns:a16="http://schemas.microsoft.com/office/drawing/2014/main" val="1375105502"/>
                    </a:ext>
                  </a:extLst>
                </a:gridCol>
                <a:gridCol w="368020">
                  <a:extLst>
                    <a:ext uri="{9D8B030D-6E8A-4147-A177-3AD203B41FA5}">
                      <a16:colId xmlns:a16="http://schemas.microsoft.com/office/drawing/2014/main" val="438303075"/>
                    </a:ext>
                  </a:extLst>
                </a:gridCol>
              </a:tblGrid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5"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幫各組輸入成績請由左至右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781698"/>
                  </a:ext>
                </a:extLst>
              </a:tr>
              <a:tr h="194704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組名</a:t>
                      </a:r>
                      <a:r>
                        <a:rPr lang="en-US" altLang="zh-TW" sz="600">
                          <a:effectLst/>
                        </a:rPr>
                        <a:t>(</a:t>
                      </a:r>
                      <a:r>
                        <a:rPr lang="en" sz="600">
                          <a:effectLst/>
                        </a:rPr>
                        <a:t>YouTube)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C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組員</a:t>
                      </a:r>
                      <a:r>
                        <a:rPr lang="en-US" altLang="zh-TW" sz="600">
                          <a:effectLst/>
                        </a:rPr>
                        <a:t>(</a:t>
                      </a:r>
                      <a:r>
                        <a:rPr lang="en" sz="600">
                          <a:effectLst/>
                        </a:rPr>
                        <a:t>GoogleMap)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808C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2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C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第一組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202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2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第二組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第三組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第四組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第五組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第六組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第七組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第八組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第九組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A0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第十組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80B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第十一組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第十二組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第十三組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第十四組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340448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9:30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b="0" u="sng">
                          <a:solidFill>
                            <a:srgbClr val="1155CC"/>
                          </a:solidFill>
                          <a:effectLst/>
                          <a:latin typeface="DFKai-SB"/>
                          <a:hlinkClick r:id="rId3"/>
                        </a:rPr>
                        <a:t>我們都不會開車</a:t>
                      </a:r>
                      <a:endParaRPr lang="zh-TW" altLang="en-US" sz="600" b="0" u="sng">
                        <a:solidFill>
                          <a:srgbClr val="1155CC"/>
                        </a:solidFill>
                        <a:effectLst/>
                        <a:latin typeface="DFKai-SB"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4"/>
                        </a:rPr>
                        <a:t>郭家妤、江子禎、賴佳鈴</a:t>
                      </a:r>
                      <a:endParaRPr lang="zh-TW" altLang="en-US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182888"/>
                  </a:ext>
                </a:extLst>
              </a:tr>
              <a:tr h="426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9:40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2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b="0" u="sng">
                          <a:solidFill>
                            <a:srgbClr val="000000"/>
                          </a:solidFill>
                          <a:effectLst/>
                          <a:latin typeface="DFKai-SB"/>
                          <a:hlinkClick r:id="rId5"/>
                        </a:rPr>
                        <a:t>木林森</a:t>
                      </a:r>
                      <a:endParaRPr lang="zh-TW" altLang="en-US" sz="600" b="0" u="sng">
                        <a:solidFill>
                          <a:srgbClr val="000000"/>
                        </a:solidFill>
                        <a:effectLst/>
                        <a:latin typeface="DFKai-SB"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b="0">
                          <a:effectLst/>
                          <a:latin typeface="Arial" panose="020B0604020202020204" pitchFamily="34" charset="0"/>
                        </a:rPr>
                        <a:t>國道高速公路 超速時段研究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6"/>
                        </a:rPr>
                        <a:t>凌佩君、洪詩涵</a:t>
                      </a:r>
                      <a:endParaRPr lang="zh-TW" altLang="en-US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36211"/>
                  </a:ext>
                </a:extLst>
              </a:tr>
              <a:tr h="194704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9:50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b="0" u="sng">
                          <a:solidFill>
                            <a:srgbClr val="1155CC"/>
                          </a:solidFill>
                          <a:effectLst/>
                          <a:latin typeface="DFKai-SB"/>
                          <a:hlinkClick r:id="rId7"/>
                        </a:rPr>
                        <a:t>愛喝咖啡</a:t>
                      </a:r>
                      <a:endParaRPr lang="zh-TW" altLang="en-US" sz="600" b="0" u="sng">
                        <a:solidFill>
                          <a:srgbClr val="1155CC"/>
                        </a:solidFill>
                        <a:effectLst/>
                        <a:latin typeface="DFKai-SB"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8"/>
                        </a:rPr>
                        <a:t>楊子毅</a:t>
                      </a:r>
                      <a:r>
                        <a:rPr lang="en-US" altLang="zh-TW" sz="600" u="sng">
                          <a:solidFill>
                            <a:srgbClr val="1155CC"/>
                          </a:solidFill>
                          <a:effectLst/>
                          <a:hlinkClick r:id="rId8"/>
                        </a:rPr>
                        <a:t>(19)</a:t>
                      </a:r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8"/>
                        </a:rPr>
                        <a:t>、劉昱韋</a:t>
                      </a:r>
                      <a:r>
                        <a:rPr lang="en-US" altLang="zh-TW" sz="600" u="sng">
                          <a:solidFill>
                            <a:srgbClr val="1155CC"/>
                          </a:solidFill>
                          <a:effectLst/>
                          <a:hlinkClick r:id="rId8"/>
                        </a:rPr>
                        <a:t>(43)</a:t>
                      </a:r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8"/>
                        </a:rPr>
                        <a:t>、顏萬松</a:t>
                      </a:r>
                      <a:r>
                        <a:rPr lang="en-US" altLang="zh-TW" sz="600" u="sng">
                          <a:solidFill>
                            <a:srgbClr val="1155CC"/>
                          </a:solidFill>
                          <a:effectLst/>
                          <a:hlinkClick r:id="rId8"/>
                        </a:rPr>
                        <a:t>(19)</a:t>
                      </a:r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8"/>
                        </a:rPr>
                        <a:t>、蔡　綸</a:t>
                      </a:r>
                      <a:r>
                        <a:rPr lang="en-US" altLang="zh-TW" sz="600" u="sng">
                          <a:solidFill>
                            <a:srgbClr val="1155CC"/>
                          </a:solidFill>
                          <a:effectLst/>
                          <a:hlinkClick r:id="rId8"/>
                        </a:rPr>
                        <a:t>(19)</a:t>
                      </a:r>
                      <a:endParaRPr lang="zh-TW" altLang="en-US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2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2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26009"/>
                  </a:ext>
                </a:extLst>
              </a:tr>
              <a:tr h="194704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9:30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b="0" u="sng" dirty="0">
                          <a:solidFill>
                            <a:srgbClr val="000000"/>
                          </a:solidFill>
                          <a:effectLst/>
                          <a:latin typeface="DFKai-SB"/>
                          <a:hlinkClick r:id="rId9"/>
                        </a:rPr>
                        <a:t>我要放假</a:t>
                      </a:r>
                      <a:r>
                        <a:rPr lang="en-US" altLang="zh-TW" sz="600" b="0" u="sng" dirty="0">
                          <a:solidFill>
                            <a:srgbClr val="000000"/>
                          </a:solidFill>
                          <a:effectLst/>
                          <a:latin typeface="DFKai-SB"/>
                          <a:hlinkClick r:id="rId9"/>
                        </a:rPr>
                        <a:t>(</a:t>
                      </a:r>
                      <a:r>
                        <a:rPr lang="en" sz="600" b="0" u="sng" dirty="0">
                          <a:solidFill>
                            <a:srgbClr val="000000"/>
                          </a:solidFill>
                          <a:effectLst/>
                          <a:latin typeface="DFKai-SB"/>
                          <a:hlinkClick r:id="rId9"/>
                        </a:rPr>
                        <a:t>GoogleMap </a:t>
                      </a:r>
                      <a:r>
                        <a:rPr lang="zh-TW" altLang="en-US" sz="600" b="0" u="sng" dirty="0">
                          <a:solidFill>
                            <a:srgbClr val="000000"/>
                          </a:solidFill>
                          <a:effectLst/>
                          <a:latin typeface="DFKai-SB"/>
                          <a:hlinkClick r:id="rId9"/>
                        </a:rPr>
                        <a:t>權限沒開</a:t>
                      </a:r>
                      <a:r>
                        <a:rPr lang="en-US" altLang="zh-TW" sz="600" b="0" u="sng" dirty="0">
                          <a:solidFill>
                            <a:srgbClr val="000000"/>
                          </a:solidFill>
                          <a:effectLst/>
                          <a:latin typeface="DFKai-SB"/>
                          <a:hlinkClick r:id="rId9"/>
                        </a:rPr>
                        <a:t>)</a:t>
                      </a:r>
                      <a:endParaRPr lang="zh-TW" altLang="en-US" sz="600" b="0" u="sng" dirty="0">
                        <a:solidFill>
                          <a:srgbClr val="000000"/>
                        </a:solidFill>
                        <a:effectLst/>
                        <a:latin typeface="DFKai-SB"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9"/>
                        </a:rPr>
                        <a:t>張芸蓁、周雨函</a:t>
                      </a:r>
                      <a:endParaRPr lang="zh-TW" altLang="en-US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530703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9:40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b="0" u="sng">
                          <a:solidFill>
                            <a:srgbClr val="000000"/>
                          </a:solidFill>
                          <a:effectLst/>
                          <a:latin typeface="DFKai-SB"/>
                          <a:hlinkClick r:id="rId10"/>
                        </a:rPr>
                        <a:t>哼哼哈哈</a:t>
                      </a:r>
                      <a:endParaRPr lang="zh-TW" altLang="en-US" sz="600" b="0" u="sng">
                        <a:solidFill>
                          <a:srgbClr val="000000"/>
                        </a:solidFill>
                        <a:effectLst/>
                        <a:latin typeface="DFKai-SB"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11"/>
                        </a:rPr>
                        <a:t>張恩綺、林家醇</a:t>
                      </a:r>
                      <a:endParaRPr lang="zh-TW" altLang="en-US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317475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9:50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b="0" u="sng">
                          <a:solidFill>
                            <a:srgbClr val="1155CC"/>
                          </a:solidFill>
                          <a:effectLst/>
                          <a:latin typeface="DFKai-SB"/>
                          <a:hlinkClick r:id="rId12"/>
                        </a:rPr>
                        <a:t>騎車好冷</a:t>
                      </a:r>
                      <a:endParaRPr lang="zh-TW" altLang="en-US" sz="600" b="0" u="sng">
                        <a:solidFill>
                          <a:srgbClr val="1155CC"/>
                        </a:solidFill>
                        <a:effectLst/>
                        <a:latin typeface="DFKai-SB"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13"/>
                        </a:rPr>
                        <a:t>黃柔晏、王靖淳、劉承昀</a:t>
                      </a:r>
                      <a:endParaRPr lang="zh-TW" altLang="en-US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7335"/>
                  </a:ext>
                </a:extLst>
              </a:tr>
              <a:tr h="194704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10:10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 b="0">
                          <a:effectLst/>
                          <a:latin typeface="DFKai-SB"/>
                        </a:rPr>
                        <a:t>412-5252(</a:t>
                      </a:r>
                      <a:r>
                        <a:rPr lang="zh-TW" altLang="en-US" sz="600" b="0">
                          <a:effectLst/>
                          <a:latin typeface="DFKai-SB"/>
                        </a:rPr>
                        <a:t>無</a:t>
                      </a:r>
                      <a:r>
                        <a:rPr lang="en" sz="600" b="0">
                          <a:effectLst/>
                          <a:latin typeface="DFKai-SB"/>
                        </a:rPr>
                        <a:t>YOUTUBE)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洪立宇、廖野吉、洪聖傑</a:t>
                      </a:r>
                      <a:r>
                        <a:rPr lang="en-US" altLang="zh-TW" sz="600">
                          <a:effectLst/>
                        </a:rPr>
                        <a:t>(</a:t>
                      </a:r>
                      <a:r>
                        <a:rPr lang="zh-TW" altLang="en-US" sz="600">
                          <a:effectLst/>
                        </a:rPr>
                        <a:t>無 </a:t>
                      </a:r>
                      <a:r>
                        <a:rPr lang="en" sz="600">
                          <a:effectLst/>
                        </a:rPr>
                        <a:t>YOUTUBE)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971213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10:20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" sz="600" b="0" u="sng">
                          <a:solidFill>
                            <a:srgbClr val="000000"/>
                          </a:solidFill>
                          <a:effectLst/>
                          <a:latin typeface="Roboto"/>
                          <a:hlinkClick r:id="rId14"/>
                        </a:rPr>
                        <a:t>schön</a:t>
                      </a:r>
                      <a:endParaRPr lang="en" sz="600" b="0" u="sng">
                        <a:solidFill>
                          <a:srgbClr val="000000"/>
                        </a:solidFill>
                        <a:effectLst/>
                        <a:latin typeface="Roboto"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15"/>
                        </a:rPr>
                        <a:t>陳稚萱、莊心緹、廖淨淳</a:t>
                      </a:r>
                      <a:endParaRPr lang="zh-TW" altLang="en-US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 dirty="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323679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10:30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b="0" u="sng">
                          <a:solidFill>
                            <a:srgbClr val="1155CC"/>
                          </a:solidFill>
                          <a:effectLst/>
                          <a:latin typeface="DFKai-SB"/>
                          <a:hlinkClick r:id="rId16"/>
                        </a:rPr>
                        <a:t>油炸曲棍球</a:t>
                      </a:r>
                      <a:endParaRPr lang="zh-TW" altLang="en-US" sz="600" b="0" u="sng">
                        <a:solidFill>
                          <a:srgbClr val="1155CC"/>
                        </a:solidFill>
                        <a:effectLst/>
                        <a:latin typeface="DFKai-SB"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17"/>
                        </a:rPr>
                        <a:t>簡維瑾、姚佑臻、林睿竑、葉日睿</a:t>
                      </a:r>
                      <a:endParaRPr lang="zh-TW" altLang="en-US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630704"/>
                  </a:ext>
                </a:extLst>
              </a:tr>
              <a:tr h="194704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10:40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b="0" u="sng">
                          <a:solidFill>
                            <a:srgbClr val="1155CC"/>
                          </a:solidFill>
                          <a:effectLst/>
                          <a:latin typeface="DFKai-SB"/>
                          <a:hlinkClick r:id="rId18"/>
                        </a:rPr>
                        <a:t>笑著活下去</a:t>
                      </a:r>
                      <a:r>
                        <a:rPr lang="en-US" altLang="zh-TW" sz="600" b="0" u="sng">
                          <a:solidFill>
                            <a:srgbClr val="1155CC"/>
                          </a:solidFill>
                          <a:effectLst/>
                          <a:latin typeface="DFKai-SB"/>
                          <a:hlinkClick r:id="rId18"/>
                        </a:rPr>
                        <a:t>(</a:t>
                      </a:r>
                      <a:r>
                        <a:rPr lang="zh-TW" altLang="en-US" sz="600" b="0" u="sng">
                          <a:solidFill>
                            <a:srgbClr val="1155CC"/>
                          </a:solidFill>
                          <a:effectLst/>
                          <a:latin typeface="DFKai-SB"/>
                          <a:hlinkClick r:id="rId18"/>
                        </a:rPr>
                        <a:t>沒有聲音</a:t>
                      </a:r>
                      <a:r>
                        <a:rPr lang="en-US" altLang="zh-TW" sz="600" b="0" u="sng">
                          <a:solidFill>
                            <a:srgbClr val="1155CC"/>
                          </a:solidFill>
                          <a:effectLst/>
                          <a:latin typeface="DFKai-SB"/>
                          <a:hlinkClick r:id="rId18"/>
                        </a:rPr>
                        <a:t>)</a:t>
                      </a:r>
                      <a:endParaRPr lang="zh-TW" altLang="en-US" sz="600" b="0" u="sng">
                        <a:solidFill>
                          <a:srgbClr val="1155CC"/>
                        </a:solidFill>
                        <a:effectLst/>
                        <a:latin typeface="DFKai-SB"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19"/>
                        </a:rPr>
                        <a:t>林庭安、張巧麗、羅浩哲</a:t>
                      </a:r>
                      <a:r>
                        <a:rPr lang="en-US" altLang="zh-TW" sz="600" u="sng">
                          <a:solidFill>
                            <a:srgbClr val="1155CC"/>
                          </a:solidFill>
                          <a:effectLst/>
                          <a:hlinkClick r:id="rId19"/>
                        </a:rPr>
                        <a:t>(</a:t>
                      </a:r>
                      <a:r>
                        <a:rPr lang="en" sz="600" u="sng">
                          <a:solidFill>
                            <a:srgbClr val="1155CC"/>
                          </a:solidFill>
                          <a:effectLst/>
                          <a:hlinkClick r:id="rId19"/>
                        </a:rPr>
                        <a:t>GoogleMap:Error?)</a:t>
                      </a:r>
                      <a:endParaRPr lang="en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551697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10:50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11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" sz="600" b="0" u="sng">
                          <a:solidFill>
                            <a:srgbClr val="1155CC"/>
                          </a:solidFill>
                          <a:effectLst/>
                          <a:latin typeface="DFKai-SB"/>
                          <a:hlinkClick r:id="rId20"/>
                        </a:rPr>
                        <a:t>SOUTH SIDE</a:t>
                      </a:r>
                      <a:endParaRPr lang="en" sz="600" b="0" u="sng">
                        <a:solidFill>
                          <a:srgbClr val="1155CC"/>
                        </a:solidFill>
                        <a:effectLst/>
                        <a:latin typeface="DFKai-SB"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21"/>
                        </a:rPr>
                        <a:t>郭家源、陳仕峰</a:t>
                      </a:r>
                      <a:endParaRPr lang="zh-TW" altLang="en-US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8.8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9.8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8.8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8.8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58506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11:10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12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b="0" u="sng">
                          <a:effectLst/>
                          <a:latin typeface="DFKai-SB"/>
                          <a:hlinkClick r:id="rId22"/>
                        </a:rPr>
                        <a:t>躺分仔不要來</a:t>
                      </a:r>
                      <a:endParaRPr lang="zh-TW" altLang="en-US" sz="600" b="0" u="sng">
                        <a:effectLst/>
                        <a:latin typeface="DFKai-SB"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23"/>
                        </a:rPr>
                        <a:t>李堉成、許哲維、廖冠宇</a:t>
                      </a:r>
                      <a:endParaRPr lang="zh-TW" altLang="en-US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293675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11:20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0000FF"/>
                          </a:solidFill>
                          <a:effectLst/>
                          <a:hlinkClick r:id="rId24"/>
                        </a:rPr>
                        <a:t>書面報告只有心得</a:t>
                      </a:r>
                      <a:endParaRPr lang="zh-TW" altLang="en-US" sz="600" u="sng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1155CC"/>
                          </a:solidFill>
                          <a:effectLst/>
                          <a:hlinkClick r:id="rId25"/>
                        </a:rPr>
                        <a:t>林建宏、陳泳傑</a:t>
                      </a:r>
                      <a:endParaRPr lang="zh-TW" altLang="en-US" sz="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330024"/>
                  </a:ext>
                </a:extLst>
              </a:tr>
              <a:tr h="5559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11:30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" sz="600" u="sng">
                          <a:solidFill>
                            <a:srgbClr val="0000FF"/>
                          </a:solidFill>
                          <a:effectLst/>
                          <a:hlinkClick r:id="rId26"/>
                        </a:rPr>
                        <a:t>ok</a:t>
                      </a:r>
                      <a:endParaRPr lang="en" sz="600" u="sng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600" b="1">
                          <a:effectLst/>
                          <a:latin typeface="Arial" panose="020B0604020202020204" pitchFamily="34" charset="0"/>
                        </a:rPr>
                        <a:t>探討國道高速公路上車型大小是否影響行車速度</a:t>
                      </a:r>
                      <a:r>
                        <a:rPr lang="en-US" altLang="zh-TW" sz="600" b="1"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zh-TW" altLang="en-US" sz="600" b="1">
                          <a:effectLst/>
                          <a:latin typeface="Arial" panose="020B0604020202020204" pitchFamily="34" charset="0"/>
                        </a:rPr>
                        <a:t>以國道</a:t>
                      </a:r>
                      <a:r>
                        <a:rPr lang="en-US" altLang="zh-TW" sz="600" b="1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zh-TW" altLang="en-US" sz="600" b="1">
                          <a:effectLst/>
                          <a:latin typeface="Arial" panose="020B0604020202020204" pitchFamily="34" charset="0"/>
                        </a:rPr>
                        <a:t>號</a:t>
                      </a:r>
                      <a:r>
                        <a:rPr lang="en-US" altLang="zh-TW" sz="600" b="1">
                          <a:effectLst/>
                          <a:latin typeface="Arial" panose="020B0604020202020204" pitchFamily="34" charset="0"/>
                        </a:rPr>
                        <a:t>03</a:t>
                      </a:r>
                      <a:r>
                        <a:rPr lang="en" sz="600" b="1">
                          <a:effectLst/>
                          <a:latin typeface="Arial" panose="020B0604020202020204" pitchFamily="34" charset="0"/>
                        </a:rPr>
                        <a:t>F2100N/S，03F1860N/S</a:t>
                      </a:r>
                      <a:r>
                        <a:rPr lang="zh-TW" altLang="en-US" sz="600" b="1">
                          <a:effectLst/>
                          <a:latin typeface="Arial" panose="020B0604020202020204" pitchFamily="34" charset="0"/>
                        </a:rPr>
                        <a:t>之間之資料分析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 u="sng">
                          <a:solidFill>
                            <a:srgbClr val="000000"/>
                          </a:solidFill>
                          <a:effectLst/>
                          <a:hlinkClick r:id="rId27"/>
                        </a:rPr>
                        <a:t>郭昀芳</a:t>
                      </a:r>
                      <a:r>
                        <a:rPr lang="en-US" altLang="zh-TW" sz="600" u="sng">
                          <a:solidFill>
                            <a:srgbClr val="000000"/>
                          </a:solidFill>
                          <a:effectLst/>
                          <a:hlinkClick r:id="rId27"/>
                        </a:rPr>
                        <a:t>(60%)</a:t>
                      </a:r>
                      <a:r>
                        <a:rPr lang="zh-TW" altLang="en-US" sz="600" u="sng">
                          <a:solidFill>
                            <a:srgbClr val="000000"/>
                          </a:solidFill>
                          <a:effectLst/>
                          <a:hlinkClick r:id="rId27"/>
                        </a:rPr>
                        <a:t>、劉偉倫</a:t>
                      </a:r>
                      <a:r>
                        <a:rPr lang="en-US" altLang="zh-TW" sz="600" u="sng">
                          <a:solidFill>
                            <a:srgbClr val="000000"/>
                          </a:solidFill>
                          <a:effectLst/>
                          <a:hlinkClick r:id="rId27"/>
                        </a:rPr>
                        <a:t>(40%)( </a:t>
                      </a:r>
                      <a:r>
                        <a:rPr lang="zh-TW" altLang="en-US" sz="600" u="sng">
                          <a:solidFill>
                            <a:srgbClr val="000000"/>
                          </a:solidFill>
                          <a:effectLst/>
                          <a:hlinkClick r:id="rId27"/>
                        </a:rPr>
                        <a:t>無心得</a:t>
                      </a:r>
                      <a:r>
                        <a:rPr lang="en-US" altLang="zh-TW" sz="600" u="sng">
                          <a:solidFill>
                            <a:srgbClr val="000000"/>
                          </a:solidFill>
                          <a:effectLst/>
                          <a:hlinkClick r:id="rId27"/>
                        </a:rPr>
                        <a:t>)</a:t>
                      </a:r>
                      <a:endParaRPr lang="zh-TW" altLang="en-US" sz="600" u="sng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693237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各組互評總分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101.5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91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75.8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92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100.8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90.5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96.5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80.8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81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91.8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105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562349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zh-TW" altLang="en-US" sz="600">
                          <a:effectLst/>
                        </a:rPr>
                        <a:t>提早</a:t>
                      </a:r>
                      <a:r>
                        <a:rPr lang="en-US" altLang="zh-TW" sz="600">
                          <a:effectLst/>
                        </a:rPr>
                        <a:t>(+3%)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509509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>
                          <a:effectLst/>
                        </a:rPr>
                        <a:t>(15%)</a:t>
                      </a:r>
                      <a:r>
                        <a:rPr lang="zh-TW" altLang="en-US" sz="600">
                          <a:effectLst/>
                        </a:rPr>
                        <a:t>上台報告</a:t>
                      </a:r>
                      <a:r>
                        <a:rPr lang="en-US" altLang="zh-TW" sz="600">
                          <a:effectLst/>
                        </a:rPr>
                        <a:t>(</a:t>
                      </a:r>
                      <a:r>
                        <a:rPr lang="zh-TW" altLang="en-US" sz="600">
                          <a:effectLst/>
                        </a:rPr>
                        <a:t>小組互評</a:t>
                      </a:r>
                      <a:r>
                        <a:rPr lang="en-US" altLang="zh-TW" sz="600">
                          <a:effectLst/>
                        </a:rPr>
                        <a:t>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12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917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>
                          <a:effectLst/>
                        </a:rPr>
                        <a:t>(15%)</a:t>
                      </a:r>
                      <a:r>
                        <a:rPr lang="zh-TW" altLang="en-US" sz="600">
                          <a:effectLst/>
                        </a:rPr>
                        <a:t>上台報告</a:t>
                      </a:r>
                      <a:r>
                        <a:rPr lang="en-US" altLang="zh-TW" sz="600">
                          <a:effectLst/>
                        </a:rPr>
                        <a:t>(</a:t>
                      </a:r>
                      <a:r>
                        <a:rPr lang="zh-TW" altLang="en-US" sz="600">
                          <a:effectLst/>
                        </a:rPr>
                        <a:t>老師</a:t>
                      </a:r>
                      <a:r>
                        <a:rPr lang="en-US" altLang="zh-TW" sz="600">
                          <a:effectLst/>
                        </a:rPr>
                        <a:t>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12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12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12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16510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>
                          <a:effectLst/>
                        </a:rPr>
                        <a:t>(1%) </a:t>
                      </a:r>
                      <a:r>
                        <a:rPr lang="zh-TW" altLang="en-US" sz="600">
                          <a:effectLst/>
                        </a:rPr>
                        <a:t>混合系分組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272204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>
                          <a:effectLst/>
                        </a:rPr>
                        <a:t>(5%)</a:t>
                      </a:r>
                      <a:r>
                        <a:rPr lang="zh-TW" altLang="en-US" sz="600">
                          <a:effectLst/>
                        </a:rPr>
                        <a:t>計算平台選擇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675522"/>
                  </a:ext>
                </a:extLst>
              </a:tr>
              <a:tr h="194704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>
                          <a:effectLst/>
                        </a:rPr>
                        <a:t>(10%)</a:t>
                      </a:r>
                      <a:r>
                        <a:rPr lang="zh-TW" altLang="en-US" sz="600">
                          <a:effectLst/>
                        </a:rPr>
                        <a:t>說明資料完整性</a:t>
                      </a:r>
                      <a:r>
                        <a:rPr lang="en-US" altLang="zh-TW" sz="600">
                          <a:effectLst/>
                        </a:rPr>
                        <a:t>+ 1</a:t>
                      </a:r>
                      <a:r>
                        <a:rPr lang="zh-TW" altLang="en-US" sz="600">
                          <a:effectLst/>
                        </a:rPr>
                        <a:t>個月</a:t>
                      </a:r>
                      <a:r>
                        <a:rPr lang="en-US" altLang="zh-TW" sz="600">
                          <a:effectLst/>
                        </a:rPr>
                        <a:t>(+6) </a:t>
                      </a:r>
                      <a:r>
                        <a:rPr lang="en" sz="600">
                          <a:effectLst/>
                        </a:rPr>
                        <a:t>or 3 </a:t>
                      </a:r>
                      <a:r>
                        <a:rPr lang="zh-TW" altLang="en-US" sz="600">
                          <a:effectLst/>
                        </a:rPr>
                        <a:t>個月</a:t>
                      </a:r>
                      <a:r>
                        <a:rPr lang="en-US" altLang="zh-TW" sz="600">
                          <a:effectLst/>
                        </a:rPr>
                        <a:t>(+8)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476417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" sz="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(5%)GoogleMap(</a:t>
                      </a:r>
                      <a:r>
                        <a:rPr lang="zh-TW" altLang="en-US" sz="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路線</a:t>
                      </a:r>
                      <a:r>
                        <a:rPr lang="en" sz="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URL</a:t>
                      </a:r>
                      <a:r>
                        <a:rPr lang="zh-TW" altLang="en-US" sz="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分享</a:t>
                      </a:r>
                      <a:r>
                        <a:rPr lang="en-US" altLang="zh-TW" sz="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818151"/>
                  </a:ext>
                </a:extLst>
              </a:tr>
              <a:tr h="292055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>
                          <a:effectLst/>
                        </a:rPr>
                        <a:t>(20%)</a:t>
                      </a:r>
                      <a:r>
                        <a:rPr lang="zh-TW" altLang="en-US" sz="600">
                          <a:effectLst/>
                        </a:rPr>
                        <a:t>實驗結果</a:t>
                      </a:r>
                      <a:r>
                        <a:rPr lang="en-US" altLang="zh-TW" sz="600">
                          <a:effectLst/>
                        </a:rPr>
                        <a:t>(</a:t>
                      </a:r>
                      <a:r>
                        <a:rPr lang="zh-TW" altLang="en-US" sz="600">
                          <a:effectLst/>
                        </a:rPr>
                        <a:t>實驗結果說明（圖表標題 資料清晰 需觀察統計結果，解釋可能原因）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18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113354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(5%)</a:t>
                      </a:r>
                      <a:r>
                        <a:rPr lang="zh-TW" altLang="en-US" sz="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實驗結果</a:t>
                      </a:r>
                      <a:r>
                        <a:rPr lang="en-US" altLang="zh-TW" sz="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zh-TW" altLang="en-US" sz="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使用 </a:t>
                      </a:r>
                      <a:r>
                        <a:rPr lang="en" sz="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Power BI)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651673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>
                          <a:effectLst/>
                        </a:rPr>
                        <a:t>(5%)</a:t>
                      </a:r>
                      <a:r>
                        <a:rPr lang="zh-TW" altLang="en-US" sz="600">
                          <a:effectLst/>
                        </a:rPr>
                        <a:t>可能的應用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68221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>
                          <a:effectLst/>
                        </a:rPr>
                        <a:t>(5%)</a:t>
                      </a:r>
                      <a:r>
                        <a:rPr lang="zh-TW" altLang="en-US" sz="600">
                          <a:effectLst/>
                        </a:rPr>
                        <a:t>小組會議討論紀錄</a:t>
                      </a:r>
                      <a:r>
                        <a:rPr lang="en-US" altLang="zh-TW" sz="600">
                          <a:effectLst/>
                        </a:rPr>
                        <a:t>(</a:t>
                      </a:r>
                      <a:r>
                        <a:rPr lang="zh-TW" altLang="en-US" sz="600">
                          <a:effectLst/>
                        </a:rPr>
                        <a:t>內容與照片</a:t>
                      </a:r>
                      <a:r>
                        <a:rPr lang="en-US" altLang="zh-TW" sz="600">
                          <a:effectLst/>
                        </a:rPr>
                        <a:t>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613437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>
                          <a:effectLst/>
                        </a:rPr>
                        <a:t>(5%)(</a:t>
                      </a:r>
                      <a:r>
                        <a:rPr lang="zh-TW" altLang="en-US" sz="600">
                          <a:effectLst/>
                        </a:rPr>
                        <a:t>錄影上傳</a:t>
                      </a:r>
                      <a:r>
                        <a:rPr lang="en" sz="600">
                          <a:effectLst/>
                        </a:rPr>
                        <a:t>YouTube+ 3~5 Min)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926146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zh-TW" sz="600">
                          <a:effectLst/>
                        </a:rPr>
                        <a:t>(10%)</a:t>
                      </a:r>
                      <a:r>
                        <a:rPr lang="zh-TW" altLang="en-US" sz="600">
                          <a:effectLst/>
                        </a:rPr>
                        <a:t>學習心得（每個組員都要）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40399"/>
                  </a:ext>
                </a:extLst>
              </a:tr>
              <a:tr h="97352"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91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90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83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86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81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75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82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74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600">
                          <a:effectLst/>
                        </a:rPr>
                        <a:t>82</a:t>
                      </a: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zh-TW" altLang="en-US" sz="600" dirty="0">
                        <a:effectLst/>
                      </a:endParaRPr>
                    </a:p>
                  </a:txBody>
                  <a:tcPr marL="9066" marR="906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980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2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355470"/>
            <a:ext cx="7543800" cy="840718"/>
          </a:xfrm>
        </p:spPr>
        <p:txBody>
          <a:bodyPr/>
          <a:lstStyle/>
          <a:p>
            <a:pPr algn="ctr"/>
            <a:r>
              <a:rPr lang="zh-TW" altLang="zh-TW" dirty="0"/>
              <a:t>魔戒電影三部曲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7" y="1867046"/>
            <a:ext cx="2151806" cy="31614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0740" y="4978484"/>
            <a:ext cx="202914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solidFill>
                  <a:srgbClr val="000000"/>
                </a:solidFill>
                <a:latin typeface="Arial" charset="0"/>
              </a:rPr>
              <a:t>魔戒首部曲：魔戒現身</a:t>
            </a:r>
            <a:br>
              <a:rPr lang="en-US" altLang="zh-TW" sz="1350" dirty="0"/>
            </a:br>
            <a:r>
              <a:rPr lang="en-US" altLang="zh-TW" sz="1350" dirty="0"/>
              <a:t>The Lord of the Rings:</a:t>
            </a:r>
            <a:br>
              <a:rPr lang="en-US" altLang="zh-TW" sz="1350" dirty="0"/>
            </a:br>
            <a:r>
              <a:rPr lang="en-US" altLang="zh-TW" sz="1350" dirty="0"/>
              <a:t>The Fellowship of the Ring</a:t>
            </a:r>
            <a:endParaRPr lang="zh-TW" altLang="en-US" sz="135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400" y="1923395"/>
            <a:ext cx="2120923" cy="31445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47962" y="5023206"/>
            <a:ext cx="195979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solidFill>
                  <a:srgbClr val="000000"/>
                </a:solidFill>
                <a:latin typeface="Arial" charset="0"/>
              </a:rPr>
              <a:t>魔戒二部曲：雙城奇謀</a:t>
            </a:r>
            <a:br>
              <a:rPr lang="en-US" altLang="zh-TW" sz="1350" dirty="0"/>
            </a:br>
            <a:r>
              <a:rPr lang="en-US" altLang="zh-TW" sz="1350" dirty="0"/>
              <a:t>The Lord of the Rings:</a:t>
            </a:r>
            <a:br>
              <a:rPr lang="en-US" altLang="zh-TW" sz="1350" dirty="0"/>
            </a:br>
            <a:r>
              <a:rPr lang="en-US" altLang="zh-TW" sz="1350" dirty="0"/>
              <a:t>The Two Towers</a:t>
            </a:r>
            <a:endParaRPr lang="zh-TW" altLang="en-US" sz="135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34" y="1923395"/>
            <a:ext cx="2095500" cy="31051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85044" y="5045568"/>
            <a:ext cx="1867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solidFill>
                  <a:srgbClr val="000000"/>
                </a:solidFill>
                <a:latin typeface="Arial" charset="0"/>
              </a:rPr>
              <a:t>魔戒三部曲：王者再臨</a:t>
            </a:r>
            <a:br>
              <a:rPr lang="en-US" altLang="zh-TW" sz="1350" dirty="0"/>
            </a:br>
            <a:r>
              <a:rPr lang="en-US" altLang="zh-TW" sz="1350" dirty="0"/>
              <a:t>The Lord of the Rings:</a:t>
            </a:r>
            <a:br>
              <a:rPr lang="en-US" altLang="zh-TW" sz="1350" dirty="0"/>
            </a:br>
            <a:r>
              <a:rPr lang="en-US" altLang="zh-TW" sz="1350" dirty="0"/>
              <a:t>The Return of the King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688829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7416DF-EFDE-ED4F-98DE-0F2615A0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財金系學生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5B1C6F-53C5-0540-8866-F916587DC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417638"/>
            <a:ext cx="7344816" cy="5060429"/>
          </a:xfrm>
        </p:spPr>
      </p:pic>
    </p:spTree>
    <p:extLst>
      <p:ext uri="{BB962C8B-B14F-4D97-AF65-F5344CB8AC3E}">
        <p14:creationId xmlns:p14="http://schemas.microsoft.com/office/powerpoint/2010/main" val="32829524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A5354-DE12-9449-96A5-632A162F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BD4BF5D-B8D5-A345-98FC-571F5D530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124744"/>
            <a:ext cx="7740352" cy="5298039"/>
          </a:xfrm>
        </p:spPr>
      </p:pic>
    </p:spTree>
    <p:extLst>
      <p:ext uri="{BB962C8B-B14F-4D97-AF65-F5344CB8AC3E}">
        <p14:creationId xmlns:p14="http://schemas.microsoft.com/office/powerpoint/2010/main" val="2327784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47976-1C5B-8548-AEF6-D0D1963A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財金系學生也要跑 </a:t>
            </a:r>
            <a:r>
              <a:rPr lang="en-US" altLang="zh-TW" dirty="0"/>
              <a:t>Java</a:t>
            </a:r>
            <a:br>
              <a:rPr lang="en-US" altLang="zh-CN" dirty="0"/>
            </a:br>
            <a:r>
              <a:rPr lang="en-US" altLang="zh-CN" dirty="0"/>
              <a:t>Hadoop MapReduce </a:t>
            </a:r>
            <a:r>
              <a:rPr lang="zh-CN" altLang="en-US" dirty="0"/>
              <a:t>程式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59383B-3779-0542-85AE-6511AC6B5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417638"/>
            <a:ext cx="7416824" cy="5067059"/>
          </a:xfrm>
        </p:spPr>
      </p:pic>
    </p:spTree>
    <p:extLst>
      <p:ext uri="{BB962C8B-B14F-4D97-AF65-F5344CB8AC3E}">
        <p14:creationId xmlns:p14="http://schemas.microsoft.com/office/powerpoint/2010/main" val="2124219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66DD42-AC09-874E-9BD8-6177506D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學習整理資料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8356CA7-C53E-1B40-85C2-29B70D801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521" y="1600200"/>
            <a:ext cx="6774958" cy="4525963"/>
          </a:xfrm>
        </p:spPr>
      </p:pic>
    </p:spTree>
    <p:extLst>
      <p:ext uri="{BB962C8B-B14F-4D97-AF65-F5344CB8AC3E}">
        <p14:creationId xmlns:p14="http://schemas.microsoft.com/office/powerpoint/2010/main" val="33859259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ACECE-9B22-A14E-A389-85DE419C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B52DA3-CBE9-224A-8692-B9CF81FA8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417638"/>
            <a:ext cx="7488832" cy="5002887"/>
          </a:xfrm>
        </p:spPr>
      </p:pic>
    </p:spTree>
    <p:extLst>
      <p:ext uri="{BB962C8B-B14F-4D97-AF65-F5344CB8AC3E}">
        <p14:creationId xmlns:p14="http://schemas.microsoft.com/office/powerpoint/2010/main" val="24565629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8B1D2-5913-8A44-AD87-0897730D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學習分析資料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CBEEA2-7F93-684B-8579-26628D044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908" y="1600200"/>
            <a:ext cx="6648184" cy="4525963"/>
          </a:xfrm>
        </p:spPr>
      </p:pic>
    </p:spTree>
    <p:extLst>
      <p:ext uri="{BB962C8B-B14F-4D97-AF65-F5344CB8AC3E}">
        <p14:creationId xmlns:p14="http://schemas.microsoft.com/office/powerpoint/2010/main" val="391583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7069C-4A84-934D-9299-F988B9BA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大綱</a:t>
            </a:r>
            <a:r>
              <a:rPr kumimoji="1" lang="zh-TW" altLang="en-US" dirty="0"/>
              <a:t> </a:t>
            </a:r>
            <a:r>
              <a:rPr kumimoji="1" lang="en-US" altLang="zh-TW" dirty="0"/>
              <a:t>(Outline)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71D9C9-AC51-0D41-B93A-ADBAFB61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大數據</a:t>
            </a:r>
            <a:r>
              <a:rPr kumimoji="1" lang="en-US" altLang="zh-CN" dirty="0"/>
              <a:t>)(</a:t>
            </a:r>
            <a:r>
              <a:rPr kumimoji="1" lang="zh-CN" altLang="en-US" dirty="0"/>
              <a:t>雲端計算</a:t>
            </a:r>
            <a:r>
              <a:rPr kumimoji="1" lang="en-US" altLang="zh-CN" dirty="0"/>
              <a:t>)</a:t>
            </a:r>
            <a:r>
              <a:rPr kumimoji="1" lang="zh-CN" altLang="en-US" dirty="0"/>
              <a:t>與</a:t>
            </a:r>
            <a:r>
              <a:rPr kumimoji="1" lang="en-US" altLang="zh-CN" dirty="0"/>
              <a:t>(</a:t>
            </a:r>
            <a:r>
              <a:rPr kumimoji="1" lang="zh-CN" altLang="en-US" dirty="0"/>
              <a:t>人工智慧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的關係</a:t>
            </a:r>
            <a:endParaRPr kumimoji="1" lang="en-US" altLang="zh-CN" dirty="0"/>
          </a:p>
          <a:p>
            <a:r>
              <a:rPr lang="en-US" altLang="zh-CN" dirty="0"/>
              <a:t>AWS</a:t>
            </a:r>
            <a:r>
              <a:rPr lang="zh-CN" altLang="en-US" dirty="0"/>
              <a:t>與大數據課程</a:t>
            </a:r>
            <a:endParaRPr lang="en-US" altLang="zh-TW" dirty="0"/>
          </a:p>
          <a:p>
            <a:pPr lvl="1"/>
            <a:r>
              <a:rPr lang="en-US" altLang="zh-TW" dirty="0"/>
              <a:t>Hadoop</a:t>
            </a:r>
            <a:r>
              <a:rPr lang="zh-TW" altLang="en-US" dirty="0"/>
              <a:t> </a:t>
            </a:r>
            <a:r>
              <a:rPr lang="en-US" altLang="zh-TW" dirty="0"/>
              <a:t>Cluster</a:t>
            </a:r>
            <a:endParaRPr lang="en-US" altLang="zh-TW" dirty="0">
              <a:hlinkClick r:id="rId2"/>
            </a:endParaRPr>
          </a:p>
          <a:p>
            <a:pPr lvl="1"/>
            <a:r>
              <a:rPr lang="zh-CN" altLang="en-US" dirty="0">
                <a:hlinkClick r:id="rId2"/>
              </a:rPr>
              <a:t>課程</a:t>
            </a:r>
            <a:r>
              <a:rPr lang="en-US" altLang="zh-CN" dirty="0">
                <a:hlinkClick r:id="rId2"/>
              </a:rPr>
              <a:t>: </a:t>
            </a:r>
            <a:r>
              <a:rPr lang="zh-TW" altLang="en-US" dirty="0">
                <a:hlinkClick r:id="rId2"/>
              </a:rPr>
              <a:t>大數據資料處理</a:t>
            </a:r>
            <a:endParaRPr lang="en" altLang="zh-TW" dirty="0"/>
          </a:p>
          <a:p>
            <a:r>
              <a:rPr lang="zh-CN" altLang="en-US" dirty="0">
                <a:solidFill>
                  <a:srgbClr val="FF0000"/>
                </a:solidFill>
              </a:rPr>
              <a:t>現況與建議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CN" altLang="en-US" dirty="0"/>
              <a:t>感謝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44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5558A-6D84-5C43-9C06-C08FEBAF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6552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	AWS Certified Cloud Practitioner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58362E-D4CF-5F46-882E-7EEB18A78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3" y="1457284"/>
            <a:ext cx="4717090" cy="36450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4059C1D-8B70-1F4C-8248-E4B81536C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003" y="1457284"/>
            <a:ext cx="4272717" cy="5529399"/>
          </a:xfrm>
          <a:prstGeom prst="rect">
            <a:avLst/>
          </a:prstGeom>
        </p:spPr>
      </p:pic>
      <p:pic>
        <p:nvPicPr>
          <p:cNvPr id="5" name="Picture 2" descr="AWS Certified Cloud Practitioner">
            <a:extLst>
              <a:ext uri="{FF2B5EF4-FFF2-40B4-BE49-F238E27FC236}">
                <a16:creationId xmlns:a16="http://schemas.microsoft.com/office/drawing/2014/main" id="{01E2D7A7-2549-3649-8D49-22459223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880" y="5154183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B0D40CE-8E64-654E-9A10-877DB8EC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040" y="5327849"/>
            <a:ext cx="1485168" cy="14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941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78FD73-6329-6C48-BF74-AA2006CD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Next Challenge</a:t>
            </a:r>
            <a:br>
              <a:rPr kumimoji="1" lang="en-US" altLang="zh-TW" dirty="0"/>
            </a:br>
            <a:r>
              <a:rPr kumimoji="1" lang="en-US" altLang="zh-TW" dirty="0"/>
              <a:t>=&gt; AWS Solution Architect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2910F7-8224-8848-8D87-3C9D5C1A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AF88A9-B889-684E-9F58-393ED279F4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4720225"/>
            <a:ext cx="1705598" cy="12290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4AD86C3-FD71-3449-BE5C-6639BF2DD9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634" y="1844824"/>
            <a:ext cx="7197246" cy="4104455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7F51BE7F-607B-5D44-A1D9-E1F7CA2B699C}"/>
              </a:ext>
            </a:extLst>
          </p:cNvPr>
          <p:cNvSpPr/>
          <p:nvPr/>
        </p:nvSpPr>
        <p:spPr>
          <a:xfrm>
            <a:off x="2018864" y="4779768"/>
            <a:ext cx="5001407" cy="109750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9936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A7E827-B640-B649-89A0-7EA33494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2020 AWS Faculty Ambassador</a:t>
            </a:r>
            <a:endParaRPr kumimoji="1" lang="zh-TW" altLang="en-US" dirty="0"/>
          </a:p>
        </p:txBody>
      </p:sp>
      <p:pic>
        <p:nvPicPr>
          <p:cNvPr id="7" name="內容版面配置區 6" descr="一張含有 食物, 裝置 的圖片&#10;&#10;自動產生的描述">
            <a:extLst>
              <a:ext uri="{FF2B5EF4-FFF2-40B4-BE49-F238E27FC236}">
                <a16:creationId xmlns:a16="http://schemas.microsoft.com/office/drawing/2014/main" id="{19DE21F3-9405-1240-AE21-1D6485B7F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307" y="1713778"/>
            <a:ext cx="3491181" cy="4657009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75A1BD6-C3DA-334F-B87B-831061EEAA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356" y="2780928"/>
            <a:ext cx="4992951" cy="37119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B4B8A5-70F8-F542-BC10-9E16C038A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47" y="1728894"/>
            <a:ext cx="4669923" cy="134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2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7715200" cy="1490742"/>
          </a:xfrm>
        </p:spPr>
        <p:txBody>
          <a:bodyPr>
            <a:normAutofit/>
          </a:bodyPr>
          <a:lstStyle/>
          <a:p>
            <a:r>
              <a:rPr lang="en-US" altLang="zh-TW" dirty="0"/>
              <a:t>The </a:t>
            </a:r>
            <a:r>
              <a:rPr lang="en-US" altLang="zh-TW" dirty="0">
                <a:solidFill>
                  <a:srgbClr val="FF0000"/>
                </a:solidFill>
              </a:rPr>
              <a:t>Cornerstones</a:t>
            </a:r>
            <a:r>
              <a:rPr lang="zh-TW" altLang="en-US" dirty="0"/>
              <a:t> </a:t>
            </a:r>
            <a:r>
              <a:rPr lang="en-US" altLang="zh-TW" dirty="0"/>
              <a:t>of </a:t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Artificial Intelligence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64C3BEE3-21DC-0F4F-9D03-4D58660E6E3E}"/>
              </a:ext>
            </a:extLst>
          </p:cNvPr>
          <p:cNvGraphicFramePr/>
          <p:nvPr/>
        </p:nvGraphicFramePr>
        <p:xfrm>
          <a:off x="626976" y="2132856"/>
          <a:ext cx="789004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1416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047F-C820-2B46-948F-C76E58E2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AWS ACF</a:t>
            </a:r>
            <a:br>
              <a:rPr kumimoji="1" lang="en-US" altLang="zh-TW" dirty="0"/>
            </a:br>
            <a:r>
              <a:rPr kumimoji="1" lang="en-US" altLang="zh-TW" dirty="0"/>
              <a:t>(2020 Virtual Exchange Course)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8DD7A2-E409-0846-B71A-C0FB874F3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1700809"/>
            <a:ext cx="4002641" cy="2376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1B2555C-1DAA-D94F-83EB-02A57832D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763" y="1735900"/>
            <a:ext cx="5005803" cy="350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4C6C9F-FBF4-F34C-A166-F0B53F5CF2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4201339"/>
            <a:ext cx="3995936" cy="2264774"/>
          </a:xfrm>
          <a:prstGeom prst="rect">
            <a:avLst/>
          </a:prstGeom>
        </p:spPr>
      </p:pic>
      <p:pic>
        <p:nvPicPr>
          <p:cNvPr id="8" name="Picture 2" descr="AWS Certified Cloud Practitioner">
            <a:extLst>
              <a:ext uri="{FF2B5EF4-FFF2-40B4-BE49-F238E27FC236}">
                <a16:creationId xmlns:a16="http://schemas.microsoft.com/office/drawing/2014/main" id="{6E0BB9FB-6763-0D4D-89D6-5EAD148EC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5445224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57AF426-DA98-3249-8046-70796F2A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3592" y="5537397"/>
            <a:ext cx="928716" cy="92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2820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E14E4-316A-0B4B-8FBE-04C0B64B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進階：大學部</a:t>
            </a:r>
            <a:r>
              <a:rPr kumimoji="1" lang="en-US" altLang="zh-TW" dirty="0">
                <a:solidFill>
                  <a:srgbClr val="FF0000"/>
                </a:solidFill>
              </a:rPr>
              <a:t>-</a:t>
            </a:r>
            <a:r>
              <a:rPr kumimoji="1" lang="zh-TW" altLang="en-US" dirty="0">
                <a:solidFill>
                  <a:srgbClr val="FF0000"/>
                </a:solidFill>
              </a:rPr>
              <a:t>畢業專題</a:t>
            </a:r>
            <a:br>
              <a:rPr kumimoji="1" lang="en-US" altLang="zh-TW" dirty="0"/>
            </a:br>
            <a:r>
              <a:rPr kumimoji="1" lang="en-US" altLang="zh-TW" dirty="0"/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國道</a:t>
            </a:r>
            <a:r>
              <a:rPr kumimoji="1" lang="zh-CN" altLang="en-US" dirty="0"/>
              <a:t>車流查詢系統：</a:t>
            </a:r>
            <a:r>
              <a:rPr kumimoji="1" lang="en-US" altLang="zh-TW" dirty="0"/>
              <a:t>AWS  </a:t>
            </a:r>
            <a:r>
              <a:rPr kumimoji="1" lang="zh-CN" altLang="en-US" dirty="0"/>
              <a:t>平台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A1F8E-315E-4E47-B3FA-F12893A6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10ACEE-D149-AB4E-8FC4-28931DCAB9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736" y="1600200"/>
            <a:ext cx="4536504" cy="486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98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BB61E0-D8F6-C34A-BF98-B4F2564A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AWS Educate Program</a:t>
            </a:r>
            <a:br>
              <a:rPr kumimoji="1" lang="en-US" altLang="zh-TW" dirty="0"/>
            </a:br>
            <a:r>
              <a:rPr kumimoji="1" lang="en-US" altLang="zh-TW" dirty="0"/>
              <a:t>Applying Budget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7A49BE-DB15-3345-A482-24BDFD6C8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Classroom</a:t>
            </a:r>
          </a:p>
          <a:p>
            <a:pPr lvl="1"/>
            <a:r>
              <a:rPr kumimoji="1" lang="zh-CN" altLang="en-US" dirty="0"/>
              <a:t>每位學生</a:t>
            </a:r>
            <a:r>
              <a:rPr kumimoji="1" lang="en-US" altLang="zh-TW" dirty="0"/>
              <a:t>: 50 US dollars.</a:t>
            </a:r>
          </a:p>
          <a:p>
            <a:pPr lvl="1"/>
            <a:r>
              <a:rPr kumimoji="1" lang="zh-CN" altLang="en-US" dirty="0"/>
              <a:t>期中期末專題分組</a:t>
            </a:r>
            <a:r>
              <a:rPr kumimoji="1" lang="zh-TW" altLang="en-US" dirty="0"/>
              <a:t> </a:t>
            </a:r>
            <a:r>
              <a:rPr kumimoji="1" lang="en-US" altLang="zh-TW" dirty="0"/>
              <a:t> :  </a:t>
            </a:r>
          </a:p>
          <a:p>
            <a:pPr lvl="2"/>
            <a:r>
              <a:rPr kumimoji="1" lang="zh-CN" altLang="en-US" dirty="0"/>
              <a:t>預算整合</a:t>
            </a:r>
            <a:r>
              <a:rPr kumimoji="1" lang="zh-TW" altLang="en-US" dirty="0"/>
              <a:t> （</a:t>
            </a:r>
            <a:r>
              <a:rPr kumimoji="1" lang="en-US" altLang="zh-TW" dirty="0"/>
              <a:t>4</a:t>
            </a:r>
            <a:r>
              <a:rPr kumimoji="1" lang="zh-TW" altLang="en-US" dirty="0"/>
              <a:t> 人）（</a:t>
            </a:r>
            <a:r>
              <a:rPr kumimoji="1" lang="en-US" altLang="zh-TW" dirty="0"/>
              <a:t>4* 50 $= 200 $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en-US" altLang="zh-CN" dirty="0"/>
              <a:t> </a:t>
            </a:r>
            <a:r>
              <a:rPr kumimoji="1" lang="zh-CN" altLang="en-US" dirty="0">
                <a:solidFill>
                  <a:srgbClr val="FF0000"/>
                </a:solidFill>
              </a:rPr>
              <a:t>大學畢業專題（</a:t>
            </a:r>
            <a:r>
              <a:rPr kumimoji="1" lang="en-US" altLang="zh-CN" dirty="0">
                <a:solidFill>
                  <a:srgbClr val="FF0000"/>
                </a:solidFill>
              </a:rPr>
              <a:t>or </a:t>
            </a:r>
            <a:r>
              <a:rPr kumimoji="1" lang="zh-CN" altLang="en-US" dirty="0">
                <a:solidFill>
                  <a:srgbClr val="FF0000"/>
                </a:solidFill>
              </a:rPr>
              <a:t>研究所研究？）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lvl="1"/>
            <a:r>
              <a:rPr kumimoji="1" lang="en-US" altLang="zh-TW" dirty="0"/>
              <a:t>Budget Support ?</a:t>
            </a:r>
          </a:p>
          <a:p>
            <a:pPr lvl="1"/>
            <a:r>
              <a:rPr kumimoji="1" lang="en-US" altLang="zh-TW" dirty="0"/>
              <a:t>Budget Control ?</a:t>
            </a:r>
          </a:p>
          <a:p>
            <a:pPr lvl="2"/>
            <a:r>
              <a:rPr kumimoji="1" lang="en-US" altLang="zh-TW" dirty="0">
                <a:solidFill>
                  <a:srgbClr val="FF0000"/>
                </a:solidFill>
              </a:rPr>
              <a:t>AWS Organization?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86095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14A34-16E7-E14A-9B2A-8E2418E0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各家的雲端平台</a:t>
            </a:r>
            <a:r>
              <a:rPr kumimoji="1" lang="en-US" altLang="zh-TW" dirty="0"/>
              <a:t>-</a:t>
            </a:r>
            <a:r>
              <a:rPr kumimoji="1" lang="zh-CN" altLang="en-US" dirty="0">
                <a:solidFill>
                  <a:srgbClr val="FF0000"/>
                </a:solidFill>
              </a:rPr>
              <a:t>使用感想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53C994-8BA8-504E-B130-5ADCF9289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Google Cloud Platform</a:t>
            </a:r>
          </a:p>
          <a:p>
            <a:pPr lvl="1"/>
            <a:r>
              <a:rPr kumimoji="1" lang="zh-CN" altLang="en-US" dirty="0"/>
              <a:t>學術研究單位！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教學使用？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Colab</a:t>
            </a:r>
            <a:r>
              <a:rPr kumimoji="1" lang="en-US" altLang="zh-CN" dirty="0"/>
              <a:t>!)</a:t>
            </a:r>
            <a:endParaRPr kumimoji="1" lang="en-US" altLang="zh-TW" dirty="0"/>
          </a:p>
          <a:p>
            <a:r>
              <a:rPr kumimoji="1" lang="en-US" altLang="zh-TW" dirty="0"/>
              <a:t>Microsoft Azure</a:t>
            </a:r>
          </a:p>
          <a:p>
            <a:pPr lvl="1"/>
            <a:r>
              <a:rPr kumimoji="1" lang="zh-CN" altLang="en-US" dirty="0"/>
              <a:t>原本在台灣教育界，已經深耕</a:t>
            </a:r>
            <a:r>
              <a:rPr kumimoji="1" lang="en-US" altLang="zh-CN" dirty="0"/>
              <a:t>10-20</a:t>
            </a:r>
            <a:r>
              <a:rPr kumimoji="1" lang="zh-CN" altLang="en-US" dirty="0"/>
              <a:t>年！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有專門的教育推廣團隊，但是需個別申請</a:t>
            </a:r>
            <a:endParaRPr kumimoji="1" lang="en-US" altLang="zh-TW" dirty="0"/>
          </a:p>
          <a:p>
            <a:r>
              <a:rPr kumimoji="1" lang="en-US" altLang="zh-TW" dirty="0"/>
              <a:t>Amazon Web Service (AWS)</a:t>
            </a:r>
          </a:p>
          <a:p>
            <a:pPr lvl="1"/>
            <a:r>
              <a:rPr kumimoji="1" lang="zh-CN" altLang="en-US" dirty="0"/>
              <a:t>最近</a:t>
            </a:r>
            <a:r>
              <a:rPr kumimoji="1" lang="zh-TW" altLang="en-US" dirty="0"/>
              <a:t> </a:t>
            </a:r>
            <a:r>
              <a:rPr kumimoji="1" lang="en-US" altLang="zh-TW" dirty="0"/>
              <a:t>2-3  </a:t>
            </a:r>
            <a:r>
              <a:rPr kumimoji="1" lang="zh-CN" altLang="en-US" dirty="0"/>
              <a:t>年，很積極在大陸</a:t>
            </a:r>
            <a:r>
              <a:rPr kumimoji="1" lang="zh-TW" altLang="en-US" dirty="0"/>
              <a:t> 香港 台灣推廣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專門教育服務推廣團隊，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方便申請使用</a:t>
            </a:r>
          </a:p>
        </p:txBody>
      </p:sp>
    </p:spTree>
    <p:extLst>
      <p:ext uri="{BB962C8B-B14F-4D97-AF65-F5344CB8AC3E}">
        <p14:creationId xmlns:p14="http://schemas.microsoft.com/office/powerpoint/2010/main" val="25169323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hlinkClick r:id="rId2"/>
              </a:rPr>
              <a:t>古希臘的科學</a:t>
            </a:r>
            <a:br>
              <a:rPr lang="en-US" altLang="zh-TW" dirty="0"/>
            </a:br>
            <a:r>
              <a:rPr lang="zh-TW" altLang="en-US" dirty="0"/>
              <a:t>阿基米德</a:t>
            </a:r>
            <a:r>
              <a:rPr lang="zh-TW" altLang="en-US" dirty="0">
                <a:hlinkClick r:id="rId2"/>
              </a:rPr>
              <a:t>撐起</a:t>
            </a:r>
            <a:r>
              <a:rPr lang="zh-TW" altLang="en-US" dirty="0">
                <a:solidFill>
                  <a:srgbClr val="FF0000"/>
                </a:solidFill>
                <a:hlinkClick r:id="rId2"/>
              </a:rPr>
              <a:t>地球</a:t>
            </a:r>
            <a:r>
              <a:rPr lang="zh-TW" altLang="en-US" dirty="0">
                <a:hlinkClick r:id="rId2"/>
              </a:rPr>
              <a:t>的</a:t>
            </a:r>
            <a:r>
              <a:rPr lang="zh-TW" altLang="en-US" dirty="0">
                <a:solidFill>
                  <a:srgbClr val="FF0000"/>
                </a:solidFill>
                <a:hlinkClick r:id="rId2"/>
              </a:rPr>
              <a:t>支點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 descr="https://phycat.files.wordpress.com/2015/03/leverbigcorners.gif?w=8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468" y="1426621"/>
            <a:ext cx="7632848" cy="48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6488668"/>
            <a:ext cx="7668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From:</a:t>
            </a:r>
            <a:r>
              <a:rPr lang="zh-TW" altLang="en-US" dirty="0">
                <a:solidFill>
                  <a:srgbClr val="FFFF00"/>
                </a:solidFill>
              </a:rPr>
              <a:t>https://phycat.files.wordpress.com/2015/03/leverbigcorners.gif?w=810</a:t>
            </a:r>
          </a:p>
        </p:txBody>
      </p:sp>
      <p:sp>
        <p:nvSpPr>
          <p:cNvPr id="5" name="圓角矩形圖說文字 4"/>
          <p:cNvSpPr/>
          <p:nvPr/>
        </p:nvSpPr>
        <p:spPr>
          <a:xfrm>
            <a:off x="23701" y="1841854"/>
            <a:ext cx="2195736" cy="1438224"/>
          </a:xfrm>
          <a:prstGeom prst="wedgeRoundRectCallout">
            <a:avLst>
              <a:gd name="adj1" fmla="val 53149"/>
              <a:gd name="adj2" fmla="val 70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>
                <a:solidFill>
                  <a:srgbClr val="FFFF00"/>
                </a:solidFill>
              </a:rPr>
              <a:t>Knownledge</a:t>
            </a:r>
            <a:r>
              <a:rPr lang="en-US" altLang="zh-TW" sz="2400" dirty="0">
                <a:solidFill>
                  <a:srgbClr val="FFFF00"/>
                </a:solidFill>
              </a:rPr>
              <a:t> ?Relationship?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6372200" y="4687939"/>
            <a:ext cx="1907704" cy="1438224"/>
          </a:xfrm>
          <a:prstGeom prst="wedgeRoundRectCallout">
            <a:avLst>
              <a:gd name="adj1" fmla="val -80748"/>
              <a:gd name="adj2" fmla="val -605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FF00"/>
                </a:solidFill>
              </a:rPr>
              <a:t>Sequential Data ?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107504" y="5229200"/>
            <a:ext cx="2664296" cy="1214224"/>
          </a:xfrm>
          <a:prstGeom prst="wedgeRoundRectCallout">
            <a:avLst>
              <a:gd name="adj1" fmla="val 74116"/>
              <a:gd name="adj2" fmla="val -355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Infrastructure</a:t>
            </a:r>
          </a:p>
          <a:p>
            <a:pPr algn="ctr"/>
            <a:r>
              <a:rPr lang="en-US" altLang="zh-TW" sz="2400" dirty="0">
                <a:solidFill>
                  <a:srgbClr val="FFFF00"/>
                </a:solidFill>
              </a:rPr>
              <a:t>(Cloud Computing)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4067944" y="1600200"/>
            <a:ext cx="2081638" cy="1438224"/>
          </a:xfrm>
          <a:prstGeom prst="wedgeRoundRectCallout">
            <a:avLst>
              <a:gd name="adj1" fmla="val 60443"/>
              <a:gd name="adj2" fmla="val 410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Domain Expert</a:t>
            </a:r>
          </a:p>
          <a:p>
            <a:pPr algn="ctr"/>
            <a:r>
              <a:rPr lang="en-US" altLang="zh-TW" sz="2400" dirty="0">
                <a:solidFill>
                  <a:srgbClr val="FFFF00"/>
                </a:solidFill>
              </a:rPr>
              <a:t>? Labels (Tags)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10" name="圓角矩形圖說文字 9"/>
          <p:cNvSpPr/>
          <p:nvPr/>
        </p:nvSpPr>
        <p:spPr>
          <a:xfrm>
            <a:off x="457200" y="184004"/>
            <a:ext cx="8229600" cy="1370952"/>
          </a:xfrm>
          <a:prstGeom prst="wedgeRoundRect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Leverage principle (</a:t>
            </a:r>
            <a:r>
              <a:rPr lang="zh-TW" altLang="en-US" sz="3200" b="1" dirty="0">
                <a:solidFill>
                  <a:schemeClr val="bg1"/>
                </a:solidFill>
              </a:rPr>
              <a:t>槓桿原理</a:t>
            </a:r>
            <a:r>
              <a:rPr lang="en-US" altLang="zh-TW" sz="3200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zh-TW" sz="2400" b="1" dirty="0">
                <a:solidFill>
                  <a:srgbClr val="FFFF00"/>
                </a:solidFill>
              </a:rPr>
              <a:t>(Maximal Repeat Extraction </a:t>
            </a:r>
            <a:r>
              <a:rPr lang="en-US" altLang="zh-TW" sz="2400" b="1" dirty="0">
                <a:solidFill>
                  <a:schemeClr val="tx1"/>
                </a:solidFill>
              </a:rPr>
              <a:t>with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</a:rPr>
              <a:t>Class Frequency Distribution)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8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28710-64E1-E249-B363-BEDE29F00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Cloud Computing Environment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05045E9-B66F-1349-8D66-57BEA4595E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638"/>
            <a:ext cx="8429001" cy="2989929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5BA69D9-BF2C-7347-A226-282574718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322" y="4149080"/>
            <a:ext cx="6734376" cy="2304256"/>
          </a:xfrm>
        </p:spPr>
      </p:pic>
    </p:spTree>
    <p:extLst>
      <p:ext uri="{BB962C8B-B14F-4D97-AF65-F5344CB8AC3E}">
        <p14:creationId xmlns:p14="http://schemas.microsoft.com/office/powerpoint/2010/main" val="17984850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34BAEC-9597-8345-8E5F-B2C0D7DE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843E69-9552-2B48-A38A-C985463A4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46957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54B31E-E4A3-D649-BAC6-ABDFF3E4733B}"/>
              </a:ext>
            </a:extLst>
          </p:cNvPr>
          <p:cNvSpPr/>
          <p:nvPr/>
        </p:nvSpPr>
        <p:spPr>
          <a:xfrm>
            <a:off x="107504" y="5373216"/>
            <a:ext cx="8192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000000"/>
                </a:solidFill>
                <a:latin typeface="FSBrabo"/>
              </a:rPr>
              <a:t>Jing-Doo Wang (June 20th 2018). </a:t>
            </a:r>
            <a:r>
              <a:rPr lang="en" altLang="zh-TW" dirty="0">
                <a:solidFill>
                  <a:srgbClr val="0070C0"/>
                </a:solidFill>
                <a:latin typeface="FSBrabo"/>
              </a:rPr>
              <a:t>A Novel Approach to Mine for Genetic Markers via Comparing Class Frequency Distributions of Maximal Repeats Extracted from Tagged Whole Genomic Sequences</a:t>
            </a:r>
            <a:r>
              <a:rPr lang="en" altLang="zh-TW" dirty="0">
                <a:solidFill>
                  <a:srgbClr val="000000"/>
                </a:solidFill>
                <a:latin typeface="FSBrabo"/>
              </a:rPr>
              <a:t>, </a:t>
            </a:r>
            <a:r>
              <a:rPr lang="en" altLang="zh-TW" b="1" dirty="0">
                <a:solidFill>
                  <a:srgbClr val="000000"/>
                </a:solidFill>
                <a:latin typeface="FSBrabo"/>
              </a:rPr>
              <a:t>Bioinformatics in the Era of Post Genomics and Big Data </a:t>
            </a:r>
            <a:r>
              <a:rPr lang="en" altLang="zh-TW" dirty="0" err="1">
                <a:solidFill>
                  <a:srgbClr val="000000"/>
                </a:solidFill>
                <a:latin typeface="FSBrabo"/>
              </a:rPr>
              <a:t>Ibrokhim</a:t>
            </a:r>
            <a:r>
              <a:rPr lang="en" altLang="zh-TW" dirty="0">
                <a:solidFill>
                  <a:srgbClr val="000000"/>
                </a:solidFill>
                <a:latin typeface="FSBrabo"/>
              </a:rPr>
              <a:t> Y. </a:t>
            </a:r>
            <a:r>
              <a:rPr lang="en" altLang="zh-TW" dirty="0" err="1">
                <a:solidFill>
                  <a:srgbClr val="000000"/>
                </a:solidFill>
                <a:latin typeface="FSBrabo"/>
              </a:rPr>
              <a:t>Abdurakhmonov</a:t>
            </a:r>
            <a:r>
              <a:rPr lang="en" altLang="zh-TW" dirty="0">
                <a:solidFill>
                  <a:srgbClr val="000000"/>
                </a:solidFill>
                <a:latin typeface="FSBrabo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FSBrabo"/>
              </a:rPr>
              <a:t>IntechOpen</a:t>
            </a:r>
            <a:r>
              <a:rPr lang="en" altLang="zh-TW" dirty="0">
                <a:solidFill>
                  <a:srgbClr val="000000"/>
                </a:solidFill>
                <a:latin typeface="FSBrabo"/>
              </a:rPr>
              <a:t>, DOI: 10.5772/intechopen.75113.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4F0106-139C-9A41-8078-01142E8FBEA1}"/>
              </a:ext>
            </a:extLst>
          </p:cNvPr>
          <p:cNvSpPr txBox="1"/>
          <p:nvPr/>
        </p:nvSpPr>
        <p:spPr>
          <a:xfrm>
            <a:off x="7728228" y="486916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插圖：紀玲玉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12187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7069C-4A84-934D-9299-F988B9BA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大綱</a:t>
            </a:r>
            <a:r>
              <a:rPr kumimoji="1" lang="zh-TW" altLang="en-US" dirty="0"/>
              <a:t> </a:t>
            </a:r>
            <a:r>
              <a:rPr kumimoji="1" lang="en-US" altLang="zh-TW" dirty="0"/>
              <a:t>(Outline)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71D9C9-AC51-0D41-B93A-ADBAFB61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大數據</a:t>
            </a:r>
            <a:r>
              <a:rPr kumimoji="1" lang="en-US" altLang="zh-CN" dirty="0"/>
              <a:t>)(</a:t>
            </a:r>
            <a:r>
              <a:rPr kumimoji="1" lang="zh-CN" altLang="en-US" dirty="0"/>
              <a:t>雲端計算</a:t>
            </a:r>
            <a:r>
              <a:rPr kumimoji="1" lang="en-US" altLang="zh-CN" dirty="0"/>
              <a:t>)</a:t>
            </a:r>
            <a:r>
              <a:rPr kumimoji="1" lang="zh-CN" altLang="en-US" dirty="0"/>
              <a:t>與</a:t>
            </a:r>
            <a:r>
              <a:rPr kumimoji="1" lang="en-US" altLang="zh-CN" dirty="0"/>
              <a:t>(</a:t>
            </a:r>
            <a:r>
              <a:rPr kumimoji="1" lang="zh-CN" altLang="en-US" dirty="0"/>
              <a:t>人工智慧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的關係</a:t>
            </a:r>
            <a:endParaRPr kumimoji="1" lang="en-US" altLang="zh-CN" dirty="0"/>
          </a:p>
          <a:p>
            <a:r>
              <a:rPr lang="en-US" altLang="zh-CN" dirty="0"/>
              <a:t>AWS</a:t>
            </a:r>
            <a:r>
              <a:rPr lang="zh-CN" altLang="en-US" dirty="0"/>
              <a:t>與大數據課程</a:t>
            </a:r>
            <a:endParaRPr lang="en-US" altLang="zh-TW" dirty="0"/>
          </a:p>
          <a:p>
            <a:pPr lvl="1"/>
            <a:r>
              <a:rPr lang="en-US" altLang="zh-TW" dirty="0"/>
              <a:t>Hadoop</a:t>
            </a:r>
            <a:r>
              <a:rPr lang="zh-TW" altLang="en-US" dirty="0"/>
              <a:t> </a:t>
            </a:r>
            <a:r>
              <a:rPr lang="en-US" altLang="zh-TW" dirty="0"/>
              <a:t>Cluster</a:t>
            </a:r>
            <a:endParaRPr lang="en-US" altLang="zh-TW" dirty="0">
              <a:hlinkClick r:id="rId2"/>
            </a:endParaRPr>
          </a:p>
          <a:p>
            <a:pPr lvl="1"/>
            <a:r>
              <a:rPr lang="zh-CN" altLang="en-US" dirty="0">
                <a:hlinkClick r:id="rId2"/>
              </a:rPr>
              <a:t>課程</a:t>
            </a:r>
            <a:r>
              <a:rPr lang="en-US" altLang="zh-CN" dirty="0">
                <a:hlinkClick r:id="rId2"/>
              </a:rPr>
              <a:t>: </a:t>
            </a:r>
            <a:r>
              <a:rPr lang="zh-TW" altLang="en-US" dirty="0">
                <a:hlinkClick r:id="rId2"/>
              </a:rPr>
              <a:t>大數據資料處理</a:t>
            </a:r>
            <a:endParaRPr lang="en" altLang="zh-TW" dirty="0"/>
          </a:p>
          <a:p>
            <a:r>
              <a:rPr lang="zh-CN" altLang="en-US" dirty="0"/>
              <a:t>現況與建議</a:t>
            </a:r>
            <a:endParaRPr lang="en-US" altLang="zh-TW" dirty="0"/>
          </a:p>
          <a:p>
            <a:r>
              <a:rPr lang="zh-CN" altLang="en-US" dirty="0">
                <a:solidFill>
                  <a:srgbClr val="FF0000"/>
                </a:solidFill>
              </a:rPr>
              <a:t>感謝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5420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4C163-98F5-B043-A633-A48569E6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Acknowledgements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980468-440A-F64E-AFD7-3ABD9E0C0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46238"/>
            <a:ext cx="8856984" cy="4525963"/>
          </a:xfrm>
        </p:spPr>
        <p:txBody>
          <a:bodyPr/>
          <a:lstStyle/>
          <a:p>
            <a:r>
              <a:rPr kumimoji="1" lang="en-US" altLang="zh-TW" dirty="0">
                <a:hlinkClick r:id="rId2"/>
              </a:rPr>
              <a:t>AWS Academy Program</a:t>
            </a:r>
            <a:r>
              <a:rPr kumimoji="1" lang="en-US" altLang="zh-TW" dirty="0"/>
              <a:t> (For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AWS</a:t>
            </a:r>
            <a:r>
              <a:rPr kumimoji="1" lang="zh-TW" altLang="en-US" dirty="0"/>
              <a:t> </a:t>
            </a:r>
            <a:r>
              <a:rPr kumimoji="1" lang="en-US" altLang="zh-TW" dirty="0"/>
              <a:t>Certification)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>
                <a:hlinkClick r:id="rId3"/>
              </a:rPr>
              <a:t>AWS Educate Program</a:t>
            </a:r>
            <a:r>
              <a:rPr kumimoji="1" lang="en-US" altLang="zh-TW" dirty="0"/>
              <a:t> (Popular=&gt; all students)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773FD3-65BB-DA4F-BA07-4DF081D65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4903578"/>
            <a:ext cx="4598141" cy="15940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46A482-F081-504F-A50A-A0B8DE8220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2010689"/>
            <a:ext cx="6005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64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670BF-9FED-0142-8AB8-6695DFAE1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Acknowledgements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22374E-0357-124B-9AC0-85EC3D5C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AWS Academy program (2019/10/25)</a:t>
            </a:r>
          </a:p>
          <a:p>
            <a:pPr lvl="1"/>
            <a:r>
              <a:rPr lang="en" altLang="zh-TW" dirty="0"/>
              <a:t>Gavin Liu and Alan Wong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CD7F8A-B136-134B-95E7-69267F8D2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9" y="2852935"/>
            <a:ext cx="4609798" cy="3455789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5AD9F03-E74F-6941-84FC-3817739FB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267" y="2839555"/>
            <a:ext cx="4532386" cy="339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3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A34B3-37F3-204F-8129-0E3738C5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1" y="143822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/>
              <a:t>很容易被忽視的</a:t>
            </a:r>
            <a:br>
              <a:rPr kumimoji="1" lang="en-US" altLang="zh-TW" dirty="0"/>
            </a:br>
            <a:r>
              <a:rPr kumimoji="1" lang="en-US" altLang="zh-TW" dirty="0"/>
              <a:t>『</a:t>
            </a:r>
            <a:r>
              <a:rPr kumimoji="1" lang="zh-TW" altLang="en-US" dirty="0">
                <a:solidFill>
                  <a:srgbClr val="7030A0"/>
                </a:solidFill>
              </a:rPr>
              <a:t>無名英雄</a:t>
            </a:r>
            <a:r>
              <a:rPr kumimoji="1" lang="en-US" altLang="zh-TW" dirty="0"/>
              <a:t>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C5A390-8986-3F4F-AAFB-709BCD123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1026" name="Picture 2" descr="宣傳海報">
            <a:extLst>
              <a:ext uri="{FF2B5EF4-FFF2-40B4-BE49-F238E27FC236}">
                <a16:creationId xmlns:a16="http://schemas.microsoft.com/office/drawing/2014/main" id="{A907A924-5D57-2C46-AB83-A02867CC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4158" y="1530843"/>
            <a:ext cx="4479841" cy="313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8858D2C-D3F4-B647-A1A7-99F69D6B468E}"/>
              </a:ext>
            </a:extLst>
          </p:cNvPr>
          <p:cNvSpPr/>
          <p:nvPr/>
        </p:nvSpPr>
        <p:spPr>
          <a:xfrm>
            <a:off x="4615203" y="4775246"/>
            <a:ext cx="45777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From: </a:t>
            </a:r>
            <a:r>
              <a:rPr lang="zh-TW" altLang="en-US" sz="1600" dirty="0">
                <a:solidFill>
                  <a:srgbClr val="FF0000"/>
                </a:solidFill>
              </a:rPr>
              <a:t>https://zh.wikipedia.org/wiki/%E5%81%9A%E5%B7%A5%E7%9A%84%E4%BA%BA_(%E9%9B%BB%E8%A6%96%E5%8A%87)#/media/File:%E5%81%9A%E5%B7%A5%E7%9A%84%E4%BA%BA_2020_tv.jpg</a:t>
            </a:r>
          </a:p>
        </p:txBody>
      </p:sp>
      <p:pic>
        <p:nvPicPr>
          <p:cNvPr id="1028" name="Picture 4" descr="你有想過，為什麼很少聽到「勞工」的故事嗎？（圖／CC0授權）">
            <a:extLst>
              <a:ext uri="{FF2B5EF4-FFF2-40B4-BE49-F238E27FC236}">
                <a16:creationId xmlns:a16="http://schemas.microsoft.com/office/drawing/2014/main" id="{A83FD4FE-9C4E-A740-AB82-602EE275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00" y="1552127"/>
            <a:ext cx="4572001" cy="313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691EDB-71EA-D742-85CE-46E072F57696}"/>
              </a:ext>
            </a:extLst>
          </p:cNvPr>
          <p:cNvSpPr/>
          <p:nvPr/>
        </p:nvSpPr>
        <p:spPr>
          <a:xfrm>
            <a:off x="-72849" y="472586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From: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https://www.storm.mg/lifestyle/356309?page=1</a:t>
            </a:r>
          </a:p>
        </p:txBody>
      </p:sp>
    </p:spTree>
    <p:extLst>
      <p:ext uri="{BB962C8B-B14F-4D97-AF65-F5344CB8AC3E}">
        <p14:creationId xmlns:p14="http://schemas.microsoft.com/office/powerpoint/2010/main" val="10436730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4ECD7-2CC5-954C-96C2-8A2E39BA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3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" altLang="zh-TW" dirty="0"/>
              <a:t>《2019 AWS </a:t>
            </a:r>
            <a:r>
              <a:rPr lang="zh-TW" altLang="en-US" dirty="0"/>
              <a:t>台北高峰會</a:t>
            </a:r>
            <a:r>
              <a:rPr lang="en-US" altLang="zh-TW" dirty="0"/>
              <a:t>》</a:t>
            </a:r>
            <a:br>
              <a:rPr kumimoji="1" lang="en-US" altLang="zh-TW" dirty="0"/>
            </a:br>
            <a:r>
              <a:rPr kumimoji="1" lang="en-US" altLang="zh-TW" dirty="0">
                <a:solidFill>
                  <a:srgbClr val="7030A0"/>
                </a:solidFill>
              </a:rPr>
              <a:t>Alan Wang</a:t>
            </a:r>
            <a:r>
              <a:rPr kumimoji="1" lang="en-US" altLang="zh-TW" dirty="0"/>
              <a:t>, I and  </a:t>
            </a:r>
            <a:r>
              <a:rPr kumimoji="1" lang="en-US" altLang="zh-TW" dirty="0">
                <a:solidFill>
                  <a:srgbClr val="7030A0"/>
                </a:solidFill>
              </a:rPr>
              <a:t>Gavin Liu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  <p:pic>
        <p:nvPicPr>
          <p:cNvPr id="5" name="內容版面配置區 4" descr="一張含有 文字, 個人, 室內, 團體 的圖片&#10;&#10;自動產生的描述">
            <a:extLst>
              <a:ext uri="{FF2B5EF4-FFF2-40B4-BE49-F238E27FC236}">
                <a16:creationId xmlns:a16="http://schemas.microsoft.com/office/drawing/2014/main" id="{5A5BF9E6-F2AF-944D-A509-3D521ABED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330" y="1600200"/>
            <a:ext cx="6037340" cy="4525963"/>
          </a:xfrm>
        </p:spPr>
      </p:pic>
    </p:spTree>
    <p:extLst>
      <p:ext uri="{BB962C8B-B14F-4D97-AF65-F5344CB8AC3E}">
        <p14:creationId xmlns:p14="http://schemas.microsoft.com/office/powerpoint/2010/main" val="30885291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96130D-C44C-274E-9F4E-B070AB10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TW" dirty="0"/>
              <a:t>AWS </a:t>
            </a:r>
            <a:r>
              <a:rPr lang="zh-TW" altLang="en-US" dirty="0"/>
              <a:t>學院計劃</a:t>
            </a:r>
            <a:br>
              <a:rPr lang="en-US" altLang="zh-TW" dirty="0"/>
            </a:br>
            <a:r>
              <a:rPr lang="zh-TW" altLang="en-US" dirty="0"/>
              <a:t>大中華區教育專家研討會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928659-3CA9-5246-8DD9-8A1B46AD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2019/10/25-27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335201-0692-7B46-87A7-A3171D759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2132856"/>
            <a:ext cx="7809570" cy="436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757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CE5CF-16A7-274E-BDDF-22D607AF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TW" dirty="0"/>
              <a:t>AWS Academy program (2019/10/25)</a:t>
            </a:r>
            <a:br>
              <a:rPr lang="en" altLang="zh-TW" dirty="0"/>
            </a:br>
            <a:r>
              <a:rPr kumimoji="1" lang="zh-TW" altLang="en-US" dirty="0"/>
              <a:t>大陸西安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EA5FF3B-608E-A34F-A5B6-FE7D4B8CE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00" y="1434777"/>
            <a:ext cx="4358924" cy="326771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7F8C37C-1BA3-2143-9670-0C4F3F2A6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183" y="3789040"/>
            <a:ext cx="3524649" cy="26422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1AF2FC-6037-8247-B1F3-2F08956F2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392" y="1457224"/>
            <a:ext cx="3950072" cy="29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342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1B835-A40A-1C48-81D9-C3EEB6B4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Acknowledgements</a:t>
            </a:r>
            <a:br>
              <a:rPr kumimoji="1" lang="en-US" altLang="zh-TW" dirty="0"/>
            </a:br>
            <a:r>
              <a:rPr lang="zh-TW" altLang="en-US" dirty="0"/>
              <a:t>（</a:t>
            </a:r>
            <a:r>
              <a:rPr lang="en-US" altLang="zh-TW" dirty="0">
                <a:solidFill>
                  <a:srgbClr val="FF0000"/>
                </a:solidFill>
              </a:rPr>
              <a:t>Big-Data: Hadoop Computing</a:t>
            </a:r>
            <a:r>
              <a:rPr lang="zh-TW" altLang="en-US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1F8E6-5620-4540-8466-B5D5C56BE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林奇暻</a:t>
            </a:r>
            <a:r>
              <a:rPr kumimoji="1" lang="zh-TW" altLang="en-US" dirty="0"/>
              <a:t>  </a:t>
            </a:r>
            <a:r>
              <a:rPr kumimoji="1" lang="en-US" altLang="zh-TW" dirty="0"/>
              <a:t>(Philip Lin)</a:t>
            </a:r>
          </a:p>
          <a:p>
            <a:pPr lvl="1"/>
            <a:r>
              <a:rPr kumimoji="1" lang="en-US" altLang="zh-CN" dirty="0" err="1"/>
              <a:t>Windoop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王耀聰</a:t>
            </a:r>
            <a:r>
              <a:rPr kumimoji="1" lang="zh-TW" altLang="en-US" dirty="0"/>
              <a:t>  </a:t>
            </a:r>
            <a:r>
              <a:rPr kumimoji="1" lang="en-US" altLang="zh-TW" dirty="0"/>
              <a:t>(</a:t>
            </a:r>
            <a:r>
              <a:rPr kumimoji="1" lang="en-US" altLang="zh-CN" dirty="0"/>
              <a:t>Jazz Wang)</a:t>
            </a:r>
          </a:p>
          <a:p>
            <a:pPr lvl="1"/>
            <a:r>
              <a:rPr kumimoji="1" lang="en-US" altLang="zh-CN" dirty="0"/>
              <a:t>Hadoop Consulting</a:t>
            </a:r>
          </a:p>
          <a:p>
            <a:endParaRPr kumimoji="1" lang="en-US" altLang="zh-CN" dirty="0"/>
          </a:p>
          <a:p>
            <a:r>
              <a:rPr lang="zh-TW" altLang="en-US" u="sng" dirty="0">
                <a:hlinkClick r:id="rId2"/>
              </a:rPr>
              <a:t>莊偉赳</a:t>
            </a:r>
            <a:r>
              <a:rPr lang="zh-TW" altLang="en-US" u="sng" dirty="0"/>
              <a:t>  </a:t>
            </a:r>
            <a:r>
              <a:rPr lang="en-US" altLang="zh-TW" u="sng" dirty="0"/>
              <a:t>(</a:t>
            </a:r>
            <a:r>
              <a:rPr lang="en" altLang="zh-TW" b="1" dirty="0"/>
              <a:t>Wei-Chiu Chuang)</a:t>
            </a:r>
          </a:p>
          <a:p>
            <a:pPr lvl="1"/>
            <a:r>
              <a:rPr lang="en" altLang="zh-TW" dirty="0"/>
              <a:t>VP PMC Chair at Apache Hadoop</a:t>
            </a:r>
            <a:endParaRPr lang="en" altLang="zh-TW" b="1" dirty="0"/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4CB6D9-41A9-B946-A905-70220DCE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59" y="1600199"/>
            <a:ext cx="1463403" cy="14634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07AC95-F4BA-ED4F-8751-B00D472AD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162461"/>
            <a:ext cx="1512168" cy="15121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4C39C2-F66B-FD41-AC04-4EFE8F456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987" y="1425143"/>
            <a:ext cx="1679912" cy="16799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E1C3DED-5C4D-1C49-8C02-D1B8D67527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168" y="4869160"/>
            <a:ext cx="1547283" cy="1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27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1339F-5526-D341-8102-0DC7B9DE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Acknowledgements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8C2903-60AD-D74D-B6B9-F33E01AD2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85" y="1424421"/>
            <a:ext cx="8229600" cy="4525963"/>
          </a:xfrm>
        </p:spPr>
        <p:txBody>
          <a:bodyPr/>
          <a:lstStyle/>
          <a:p>
            <a:r>
              <a:rPr kumimoji="1" lang="en-US" altLang="zh-TW" dirty="0">
                <a:solidFill>
                  <a:srgbClr val="7030A0"/>
                </a:solidFill>
              </a:rPr>
              <a:t>Hadoop Cluster </a:t>
            </a:r>
            <a:r>
              <a:rPr kumimoji="1" lang="en-US" altLang="zh-TW" dirty="0"/>
              <a:t>Set Up and Consulting</a:t>
            </a:r>
          </a:p>
          <a:p>
            <a:pPr lvl="1"/>
            <a:r>
              <a:rPr lang="en" altLang="zh-TW" dirty="0">
                <a:hlinkClick r:id="rId2"/>
              </a:rPr>
              <a:t>SYSTEX </a:t>
            </a:r>
            <a:r>
              <a:rPr lang="zh-TW" altLang="en-US" dirty="0">
                <a:hlinkClick r:id="rId2"/>
              </a:rPr>
              <a:t>精誠資訊</a:t>
            </a:r>
            <a:r>
              <a:rPr kumimoji="1" lang="zh-TW" altLang="en-US" dirty="0"/>
              <a:t>（</a:t>
            </a:r>
            <a:r>
              <a:rPr kumimoji="1" lang="en-US" altLang="zh-TW" dirty="0"/>
              <a:t>2017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2"/>
            <a:r>
              <a:rPr lang="en" altLang="zh-TW" dirty="0"/>
              <a:t>Herb Hsu-</a:t>
            </a:r>
            <a:r>
              <a:rPr lang="zh-TW" altLang="en-US" dirty="0"/>
              <a:t>徐啟超</a:t>
            </a:r>
            <a:endParaRPr kumimoji="1" lang="en-US" altLang="zh-TW" dirty="0"/>
          </a:p>
          <a:p>
            <a:pPr lvl="1"/>
            <a:r>
              <a:rPr lang="en" altLang="zh-TW" dirty="0">
                <a:hlinkClick r:id="rId3"/>
              </a:rPr>
              <a:t>Athemaster </a:t>
            </a:r>
            <a:r>
              <a:rPr lang="zh-TW" altLang="en-US" dirty="0">
                <a:hlinkClick r:id="rId3"/>
              </a:rPr>
              <a:t>炬識科技股份有限公司</a:t>
            </a:r>
            <a:r>
              <a:rPr kumimoji="1" lang="zh-TW" altLang="en-US" dirty="0"/>
              <a:t>（</a:t>
            </a:r>
            <a:r>
              <a:rPr kumimoji="1" lang="en-US" altLang="zh-TW" dirty="0"/>
              <a:t>2018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Ferrari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亞洲大學</a:t>
            </a:r>
            <a:r>
              <a:rPr kumimoji="1" lang="zh-TW" altLang="en-US" dirty="0"/>
              <a:t> 資訊</a:t>
            </a:r>
            <a:r>
              <a:rPr kumimoji="1" lang="zh-CN" altLang="en-US" dirty="0"/>
              <a:t>發展</a:t>
            </a:r>
            <a:r>
              <a:rPr kumimoji="1" lang="zh-TW" altLang="en-US" dirty="0"/>
              <a:t>處 黃仁德先生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817568-1BD7-7E49-AFC2-B5691EA5B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429000"/>
            <a:ext cx="1368152" cy="15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873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Acknowledgements</a:t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en-US" altLang="zh-TW" dirty="0">
                <a:solidFill>
                  <a:srgbClr val="FF0000"/>
                </a:solidFill>
              </a:rPr>
              <a:t>Precision Medicine</a:t>
            </a:r>
            <a:r>
              <a:rPr lang="zh-TW" altLang="en-US" dirty="0"/>
              <a:t>）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2061409"/>
            <a:ext cx="1687915" cy="1467596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439612" y="1556793"/>
            <a:ext cx="7732788" cy="5646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Jeffrey J.P. Tsai ( </a:t>
            </a:r>
            <a:r>
              <a:rPr lang="zh-TW" altLang="en-US" dirty="0"/>
              <a:t>亞洲大學 </a:t>
            </a:r>
            <a:r>
              <a:rPr lang="zh-TW" altLang="en-US" b="1" dirty="0"/>
              <a:t>蔡進發 </a:t>
            </a:r>
            <a:r>
              <a:rPr lang="zh-TW" altLang="en-US" dirty="0"/>
              <a:t>校長</a:t>
            </a:r>
            <a:r>
              <a:rPr lang="en-US" altLang="zh-TW" dirty="0"/>
              <a:t>)</a:t>
            </a:r>
            <a:endParaRPr lang="en-US" altLang="zh-TW" dirty="0">
              <a:latin typeface="Noto Sans TC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5213185"/>
            <a:ext cx="8532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+mn-ea"/>
              </a:rPr>
              <a:t>計劃名稱：</a:t>
            </a:r>
            <a:r>
              <a:rPr lang="zh-TW" altLang="mr-IN" sz="2400" dirty="0">
                <a:latin typeface="+mn-ea"/>
              </a:rPr>
              <a:t>以生醫大數據分析為基礎的精準癌症醫療研究</a:t>
            </a:r>
            <a:r>
              <a:rPr lang="mr-IN" altLang="zh-TW" sz="2400" dirty="0">
                <a:latin typeface="+mn-ea"/>
              </a:rPr>
              <a:t>(</a:t>
            </a:r>
            <a:r>
              <a:rPr lang="en-US" altLang="zh-TW" sz="2400" dirty="0">
                <a:latin typeface="+mn-ea"/>
              </a:rPr>
              <a:t>3</a:t>
            </a:r>
            <a:r>
              <a:rPr lang="mr-IN" altLang="zh-TW" sz="2400" dirty="0">
                <a:latin typeface="+mn-ea"/>
              </a:rPr>
              <a:t>/3)</a:t>
            </a:r>
            <a:br>
              <a:rPr lang="mr-IN" altLang="zh-TW" sz="2400" dirty="0">
                <a:latin typeface="+mn-ea"/>
              </a:rPr>
            </a:br>
            <a:r>
              <a:rPr lang="zh-TW" altLang="pt-BR" sz="2400" dirty="0">
                <a:latin typeface="+mn-ea"/>
              </a:rPr>
              <a:t>計畫編號</a:t>
            </a:r>
            <a:r>
              <a:rPr lang="pt-BR" altLang="zh-TW" sz="2400" dirty="0">
                <a:latin typeface="+mn-ea"/>
              </a:rPr>
              <a:t>: </a:t>
            </a:r>
            <a:r>
              <a:rPr lang="mr-IN" altLang="zh-TW" sz="2400" dirty="0">
                <a:latin typeface="+mn-ea"/>
              </a:rPr>
              <a:t>MOST 106-2632-E-468-002</a:t>
            </a:r>
            <a:endParaRPr lang="en-US" altLang="zh-TW" sz="2400" dirty="0">
              <a:latin typeface="+mn-ea"/>
            </a:endParaRPr>
          </a:p>
          <a:p>
            <a:r>
              <a:rPr lang="zh-TW" altLang="pt-BR" sz="2400" dirty="0">
                <a:latin typeface="+mn-ea"/>
              </a:rPr>
              <a:t>計畫執行起迄</a:t>
            </a:r>
            <a:r>
              <a:rPr lang="pt-BR" altLang="zh-TW" sz="2400" dirty="0">
                <a:latin typeface="+mn-ea"/>
              </a:rPr>
              <a:t>: </a:t>
            </a:r>
            <a:r>
              <a:rPr lang="mr-IN" altLang="zh-TW" sz="2400" dirty="0">
                <a:latin typeface="+mn-ea"/>
              </a:rPr>
              <a:t>10</a:t>
            </a:r>
            <a:r>
              <a:rPr lang="en-US" altLang="zh-TW" sz="2400" dirty="0">
                <a:latin typeface="+mn-ea"/>
              </a:rPr>
              <a:t>7</a:t>
            </a:r>
            <a:r>
              <a:rPr lang="mr-IN" altLang="zh-TW" sz="2400" dirty="0">
                <a:latin typeface="+mn-ea"/>
              </a:rPr>
              <a:t>/08/01~10</a:t>
            </a:r>
            <a:r>
              <a:rPr lang="en-US" altLang="zh-TW" sz="2400" dirty="0">
                <a:latin typeface="+mn-ea"/>
              </a:rPr>
              <a:t>8</a:t>
            </a:r>
            <a:r>
              <a:rPr lang="mr-IN" altLang="zh-TW" sz="2400" dirty="0">
                <a:latin typeface="+mn-ea"/>
              </a:rPr>
              <a:t>/07/31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6A1EAA-138B-F24A-A64D-32219F1F6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784" y="2061409"/>
            <a:ext cx="5851567" cy="322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576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670BF-9FED-0142-8AB8-6695DFAE1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Acknowledgements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22374E-0357-124B-9AC0-85EC3D5C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4330824" cy="4525963"/>
          </a:xfrm>
        </p:spPr>
        <p:txBody>
          <a:bodyPr/>
          <a:lstStyle/>
          <a:p>
            <a:r>
              <a:rPr lang="en" altLang="zh-TW" dirty="0"/>
              <a:t>AWS Educate Program</a:t>
            </a:r>
          </a:p>
          <a:p>
            <a:pPr lvl="1"/>
            <a:r>
              <a:rPr lang="en" altLang="zh-TW" dirty="0"/>
              <a:t>James Tsai</a:t>
            </a:r>
          </a:p>
          <a:p>
            <a:pPr lvl="1"/>
            <a:endParaRPr lang="en" altLang="zh-TW" dirty="0"/>
          </a:p>
          <a:p>
            <a:pPr lvl="1"/>
            <a:endParaRPr lang="en" altLang="zh-TW" dirty="0"/>
          </a:p>
          <a:p>
            <a:pPr lvl="1"/>
            <a:r>
              <a:rPr lang="zh-TW" altLang="en-US" dirty="0"/>
              <a:t>卉蓁</a:t>
            </a:r>
            <a:r>
              <a:rPr lang="en" altLang="zh-TW" dirty="0"/>
              <a:t>Ellen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191F21-AB2F-7949-A0DF-768B8730F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823" y="2212557"/>
            <a:ext cx="1510797" cy="1504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DD6450-37E3-974B-AC10-3CF76E7E9F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33926" y="3717032"/>
            <a:ext cx="1458313" cy="1440160"/>
          </a:xfrm>
          <a:prstGeom prst="rect">
            <a:avLst/>
          </a:prstGeom>
        </p:spPr>
      </p:pic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92247153-9944-7E4B-96F3-05188B19FF46}"/>
              </a:ext>
            </a:extLst>
          </p:cNvPr>
          <p:cNvSpPr txBox="1">
            <a:spLocks/>
          </p:cNvSpPr>
          <p:nvPr/>
        </p:nvSpPr>
        <p:spPr>
          <a:xfrm>
            <a:off x="4932040" y="1572795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/>
              <a:t>AWS program(lab) TA</a:t>
            </a:r>
            <a:endParaRPr kumimoji="1" lang="zh-TW" altLang="en-US" dirty="0"/>
          </a:p>
        </p:txBody>
      </p:sp>
      <p:sp>
        <p:nvSpPr>
          <p:cNvPr id="10" name="內容版面配置區 3">
            <a:extLst>
              <a:ext uri="{FF2B5EF4-FFF2-40B4-BE49-F238E27FC236}">
                <a16:creationId xmlns:a16="http://schemas.microsoft.com/office/drawing/2014/main" id="{5F05D2B7-B496-144E-9EAF-D4A72DB17278}"/>
              </a:ext>
            </a:extLst>
          </p:cNvPr>
          <p:cNvSpPr txBox="1">
            <a:spLocks/>
          </p:cNvSpPr>
          <p:nvPr/>
        </p:nvSpPr>
        <p:spPr>
          <a:xfrm>
            <a:off x="4932040" y="2212557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/>
              <a:t>Oktomy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4AB8B8E-9F60-E342-BF2C-60C8F2669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9243" y="2225276"/>
            <a:ext cx="1501308" cy="15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778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Thanks for your listening!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457" y="4533608"/>
            <a:ext cx="2011923" cy="1700413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833274"/>
            <a:ext cx="4697035" cy="42350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67744" y="6114646"/>
            <a:ext cx="1698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D7D7D"/>
                </a:solidFill>
                <a:latin typeface="arial" panose="020B0604020202020204" pitchFamily="34" charset="0"/>
                <a:hlinkClick r:id="rId4"/>
              </a:rPr>
              <a:t>www.flickr.com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00192" y="6234021"/>
            <a:ext cx="2172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D7D7D"/>
                </a:solidFill>
                <a:latin typeface="arial" panose="020B0604020202020204" pitchFamily="34" charset="0"/>
                <a:hlinkClick r:id="rId5"/>
              </a:rPr>
              <a:t>www.slideshare.net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719" y="1624809"/>
            <a:ext cx="2919081" cy="24928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48639" y="4137275"/>
            <a:ext cx="3676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http://www.pptschool.com/250.html</a:t>
            </a:r>
          </a:p>
        </p:txBody>
      </p:sp>
    </p:spTree>
    <p:extLst>
      <p:ext uri="{BB962C8B-B14F-4D97-AF65-F5344CB8AC3E}">
        <p14:creationId xmlns:p14="http://schemas.microsoft.com/office/powerpoint/2010/main" val="365643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58696</TotalTime>
  <Words>4598</Words>
  <Application>Microsoft Macintosh PowerPoint</Application>
  <PresentationFormat>如螢幕大小 (4:3)</PresentationFormat>
  <Paragraphs>955</Paragraphs>
  <Slides>97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08" baseType="lpstr">
      <vt:lpstr>新細明體</vt:lpstr>
      <vt:lpstr>DFKai-SB</vt:lpstr>
      <vt:lpstr>FSBrabo</vt:lpstr>
      <vt:lpstr>inherit</vt:lpstr>
      <vt:lpstr>Noto Sans TC</vt:lpstr>
      <vt:lpstr>PingFang TC</vt:lpstr>
      <vt:lpstr>Roboto</vt:lpstr>
      <vt:lpstr>arial</vt:lpstr>
      <vt:lpstr>arial</vt:lpstr>
      <vt:lpstr>Calibri</vt:lpstr>
      <vt:lpstr>Office 佈景主題</vt:lpstr>
      <vt:lpstr>[經驗分享1]  AWS Educate資源結合 大數據課堂運用 </vt:lpstr>
      <vt:lpstr>『AWS Educate資源』vs. 『大數據』</vt:lpstr>
      <vt:lpstr>大綱 (Outline)</vt:lpstr>
      <vt:lpstr>大綱 (Outline)</vt:lpstr>
      <vt:lpstr>『人』之所以要學『歷史』</vt:lpstr>
      <vt:lpstr>鍾肇政《濁流三部曲》</vt:lpstr>
      <vt:lpstr>魔戒電影三部曲</vt:lpstr>
      <vt:lpstr>The Cornerstones of  Artificial Intelligence</vt:lpstr>
      <vt:lpstr>很容易被忽視的 『無名英雄』</vt:lpstr>
      <vt:lpstr>人工智慧 vs. 大數據vs.雲端運算</vt:lpstr>
      <vt:lpstr>『電腦計算與應用』 近代演化三部曲</vt:lpstr>
      <vt:lpstr>為何會走上使用雲端計算？</vt:lpstr>
      <vt:lpstr>I was forced to solve big-data problem</vt:lpstr>
      <vt:lpstr>One Chapter in the Book : Bioinformatics in the Era of Post Genomics and Big Data</vt:lpstr>
      <vt:lpstr>Patent Publication Date :  Sep. 7, 2017</vt:lpstr>
      <vt:lpstr>雲端技術</vt:lpstr>
      <vt:lpstr>VMWare VPC &amp; Instructor (2013)</vt:lpstr>
      <vt:lpstr> 最近兩年雲端大數據相關課程 （2019-2021）</vt:lpstr>
      <vt:lpstr>什麼是『大數據』？ (教科書的說法！)</vt:lpstr>
      <vt:lpstr>How to mine from  “Big-Data”?</vt:lpstr>
      <vt:lpstr>How to mine from these  “Big-Data”?</vt:lpstr>
      <vt:lpstr>『我』所認為的『大數據』</vt:lpstr>
      <vt:lpstr>How to have students with such experiences?</vt:lpstr>
      <vt:lpstr>大綱 (Outline)</vt:lpstr>
      <vt:lpstr>The Apache™ Hadoop® project</vt:lpstr>
      <vt:lpstr>PowerPoint 簡報</vt:lpstr>
      <vt:lpstr>PowerPoint 簡報</vt:lpstr>
      <vt:lpstr>我對『大數據』這門課學生的期待？</vt:lpstr>
      <vt:lpstr>在資源有限的電腦教室 如何做『大數據』實作課程？</vt:lpstr>
      <vt:lpstr>109_1數據資料處理) (資工系)(大三選修)</vt:lpstr>
      <vt:lpstr>課程設計</vt:lpstr>
      <vt:lpstr>Windoop</vt:lpstr>
      <vt:lpstr>Windoop Installation Problem</vt:lpstr>
      <vt:lpstr>『大數據資料處理』課程</vt:lpstr>
      <vt:lpstr>如何解決學生課後的 電腦使用問題</vt:lpstr>
      <vt:lpstr>感謝 AWS Educate Program</vt:lpstr>
      <vt:lpstr>課程設計</vt:lpstr>
      <vt:lpstr>作業1( Deadline 2020/10/28 12:00PM )</vt:lpstr>
      <vt:lpstr>Choose instance type “t2.2xlarge” for Windoop installation</vt:lpstr>
      <vt:lpstr>PowerPoint 簡報</vt:lpstr>
      <vt:lpstr>課程設計</vt:lpstr>
      <vt:lpstr>交通部高速公路開放資料</vt:lpstr>
      <vt:lpstr>中華民國國道（高速公路）的電子收費系統（Electronic Toll Collection，簡稱ETC）</vt:lpstr>
      <vt:lpstr>國道計費門架座標及里程牌價表</vt:lpstr>
      <vt:lpstr>交通部高速公路開放資料</vt:lpstr>
      <vt:lpstr>利用網路機器人， 可以下載最近的高速公路資料</vt:lpstr>
      <vt:lpstr>(30%)期中專題(Hadoop Single Node): </vt:lpstr>
      <vt:lpstr>楊梅交流道</vt:lpstr>
      <vt:lpstr>PowerPoint 簡報</vt:lpstr>
      <vt:lpstr>(30%)期中專題(Hadoop Single Node): </vt:lpstr>
      <vt:lpstr>PowerPoint 簡報</vt:lpstr>
      <vt:lpstr>PowerPoint 簡報</vt:lpstr>
      <vt:lpstr>課程設計</vt:lpstr>
      <vt:lpstr>Python + Spark 2.0 + Hadoop 機器學習與大數據分析實戰</vt:lpstr>
      <vt:lpstr>Hadoop Multi Node Cluster (Virtual Box: VMs)</vt:lpstr>
      <vt:lpstr>Windoop PC Cluster Setup (電腦教室實體機器)</vt:lpstr>
      <vt:lpstr>AWS EMR (Elastic MapReduce)</vt:lpstr>
      <vt:lpstr>PowerPoint 簡報</vt:lpstr>
      <vt:lpstr>PowerPoint 簡報</vt:lpstr>
      <vt:lpstr>PowerPoint 簡報</vt:lpstr>
      <vt:lpstr>作業二(10%) 在 AWS EMR Cluster 執行 "word_count_ForAWS_EMR_你的學號.jar" </vt:lpstr>
      <vt:lpstr>課程設計</vt:lpstr>
      <vt:lpstr>PowerPoint 簡報</vt:lpstr>
      <vt:lpstr>Hadoop Cluster on AWS EMR</vt:lpstr>
      <vt:lpstr>PowerPoint 簡報</vt:lpstr>
      <vt:lpstr>PowerPoint 簡報</vt:lpstr>
      <vt:lpstr>Data Size (2GB*100 =  GB)</vt:lpstr>
      <vt:lpstr>選某段高速公路是你有興趣的！</vt:lpstr>
      <vt:lpstr>期末分組互評 https://docs.google.com/spreadsheets/d/1HVnXHmvbxF1NV2mW6NDw6Hr8xiSlSTjnZd8N5-4pfX8/edit#gid=816406643</vt:lpstr>
      <vt:lpstr>財金系學生</vt:lpstr>
      <vt:lpstr>PowerPoint 簡報</vt:lpstr>
      <vt:lpstr>財金系學生也要跑 Java Hadoop MapReduce 程式</vt:lpstr>
      <vt:lpstr>學習整理資料</vt:lpstr>
      <vt:lpstr>PowerPoint 簡報</vt:lpstr>
      <vt:lpstr>學習分析資料</vt:lpstr>
      <vt:lpstr>大綱 (Outline)</vt:lpstr>
      <vt:lpstr> AWS Certified Cloud Practitioner</vt:lpstr>
      <vt:lpstr>Next Challenge =&gt; AWS Solution Architect</vt:lpstr>
      <vt:lpstr>2020 AWS Faculty Ambassador</vt:lpstr>
      <vt:lpstr>AWS ACF (2020 Virtual Exchange Course)</vt:lpstr>
      <vt:lpstr>進階：大學部-畢業專題 (國道車流查詢系統：AWS  平台)</vt:lpstr>
      <vt:lpstr>AWS Educate Program Applying Budget</vt:lpstr>
      <vt:lpstr>各家的雲端平台-使用感想</vt:lpstr>
      <vt:lpstr>古希臘的科學 阿基米德撐起地球的支點</vt:lpstr>
      <vt:lpstr>Cloud Computing Environment</vt:lpstr>
      <vt:lpstr>PowerPoint 簡報</vt:lpstr>
      <vt:lpstr>大綱 (Outline)</vt:lpstr>
      <vt:lpstr>Acknowledgements</vt:lpstr>
      <vt:lpstr>Acknowledgements</vt:lpstr>
      <vt:lpstr>《2019 AWS 台北高峰會》 Alan Wang, I and  Gavin Liu</vt:lpstr>
      <vt:lpstr>AWS 學院計劃 大中華區教育專家研討會</vt:lpstr>
      <vt:lpstr>AWS Academy program (2019/10/25) 大陸西安</vt:lpstr>
      <vt:lpstr>Acknowledgements （Big-Data: Hadoop Computing）</vt:lpstr>
      <vt:lpstr>Acknowledgements</vt:lpstr>
      <vt:lpstr>Acknowledgements （Precision Medicine）</vt:lpstr>
      <vt:lpstr>Acknowledgements</vt:lpstr>
      <vt:lpstr>Thanks for your listening!</vt:lpstr>
    </vt:vector>
  </TitlesOfParts>
  <Company>ASIA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DLC</dc:creator>
  <cp:lastModifiedBy>Microsoft Office User</cp:lastModifiedBy>
  <cp:revision>1492</cp:revision>
  <cp:lastPrinted>2021-03-17T15:16:47Z</cp:lastPrinted>
  <dcterms:created xsi:type="dcterms:W3CDTF">2010-02-23T09:11:09Z</dcterms:created>
  <dcterms:modified xsi:type="dcterms:W3CDTF">2021-03-30T03:58:21Z</dcterms:modified>
</cp:coreProperties>
</file>